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3"/>
  </p:notesMasterIdLst>
  <p:sldIdLst>
    <p:sldId id="303" r:id="rId3"/>
    <p:sldId id="355" r:id="rId4"/>
    <p:sldId id="350" r:id="rId5"/>
    <p:sldId id="307" r:id="rId6"/>
    <p:sldId id="308" r:id="rId7"/>
    <p:sldId id="345" r:id="rId8"/>
    <p:sldId id="309" r:id="rId9"/>
    <p:sldId id="268" r:id="rId10"/>
    <p:sldId id="271" r:id="rId11"/>
    <p:sldId id="314" r:id="rId12"/>
    <p:sldId id="311" r:id="rId13"/>
    <p:sldId id="312" r:id="rId14"/>
    <p:sldId id="354" r:id="rId15"/>
    <p:sldId id="315" r:id="rId16"/>
    <p:sldId id="317" r:id="rId17"/>
    <p:sldId id="347" r:id="rId18"/>
    <p:sldId id="318" r:id="rId19"/>
    <p:sldId id="325" r:id="rId20"/>
    <p:sldId id="326" r:id="rId21"/>
    <p:sldId id="328" r:id="rId22"/>
    <p:sldId id="329" r:id="rId23"/>
    <p:sldId id="330" r:id="rId24"/>
    <p:sldId id="336" r:id="rId25"/>
    <p:sldId id="337" r:id="rId26"/>
    <p:sldId id="339" r:id="rId27"/>
    <p:sldId id="340" r:id="rId28"/>
    <p:sldId id="341" r:id="rId29"/>
    <p:sldId id="353" r:id="rId30"/>
    <p:sldId id="346" r:id="rId31"/>
    <p:sldId id="343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5073" autoAdjust="0"/>
  </p:normalViewPr>
  <p:slideViewPr>
    <p:cSldViewPr>
      <p:cViewPr varScale="1">
        <p:scale>
          <a:sx n="89" d="100"/>
          <a:sy n="89" d="100"/>
        </p:scale>
        <p:origin x="17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8D84C-1121-4CE7-9EA9-643E8D348845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673EFE2A-3489-4BB2-A4BE-708699DD78A8}">
      <dgm:prSet custT="1"/>
      <dgm:spPr/>
      <dgm:t>
        <a:bodyPr/>
        <a:lstStyle/>
        <a:p>
          <a:pPr rtl="0"/>
          <a:r>
            <a:rPr lang="en-US" sz="1800" dirty="0"/>
            <a:t>I : </a:t>
          </a:r>
          <a:r>
            <a:rPr lang="en-US" sz="1800" dirty="0" err="1"/>
            <a:t>Blocco</a:t>
          </a:r>
          <a:r>
            <a:rPr lang="en-US" sz="1800" dirty="0"/>
            <a:t> </a:t>
          </a:r>
          <a:r>
            <a:rPr lang="en-US" sz="1800" dirty="0" err="1"/>
            <a:t>pupillare</a:t>
          </a:r>
          <a:endParaRPr lang="it-IT" sz="1800" dirty="0"/>
        </a:p>
      </dgm:t>
    </dgm:pt>
    <dgm:pt modelId="{E6C9FBDE-A4C9-4776-9D1B-6FD3D3541893}" type="parTrans" cxnId="{357272F6-A8EE-4201-94B7-C52407B11738}">
      <dgm:prSet/>
      <dgm:spPr/>
      <dgm:t>
        <a:bodyPr/>
        <a:lstStyle/>
        <a:p>
          <a:endParaRPr lang="it-IT" sz="1800"/>
        </a:p>
      </dgm:t>
    </dgm:pt>
    <dgm:pt modelId="{8FF2D8CA-9B27-4D3F-97B6-89E6E3669EF8}" type="sibTrans" cxnId="{357272F6-A8EE-4201-94B7-C52407B11738}">
      <dgm:prSet/>
      <dgm:spPr/>
      <dgm:t>
        <a:bodyPr/>
        <a:lstStyle/>
        <a:p>
          <a:endParaRPr lang="it-IT" sz="1800"/>
        </a:p>
      </dgm:t>
    </dgm:pt>
    <dgm:pt modelId="{96F034BD-5952-40F4-B516-48C77B22F881}">
      <dgm:prSet custT="1"/>
      <dgm:spPr/>
      <dgm:t>
        <a:bodyPr/>
        <a:lstStyle/>
        <a:p>
          <a:pPr rtl="0"/>
          <a:r>
            <a:rPr lang="en-US" sz="1800" dirty="0"/>
            <a:t> II : Blocco a livello del corpo ciliare </a:t>
          </a:r>
          <a:endParaRPr lang="it-IT" sz="1800" dirty="0"/>
        </a:p>
      </dgm:t>
    </dgm:pt>
    <dgm:pt modelId="{042C51B2-A9C8-4D27-A308-EF36E4A30FF1}" type="parTrans" cxnId="{1BA2B915-FA76-4A5D-BD73-142AD5C74B99}">
      <dgm:prSet/>
      <dgm:spPr/>
      <dgm:t>
        <a:bodyPr/>
        <a:lstStyle/>
        <a:p>
          <a:endParaRPr lang="it-IT" sz="1800"/>
        </a:p>
      </dgm:t>
    </dgm:pt>
    <dgm:pt modelId="{54BBB4C9-A74A-48D4-806A-AEBD52ADA31E}" type="sibTrans" cxnId="{1BA2B915-FA76-4A5D-BD73-142AD5C74B99}">
      <dgm:prSet/>
      <dgm:spPr/>
      <dgm:t>
        <a:bodyPr/>
        <a:lstStyle/>
        <a:p>
          <a:endParaRPr lang="it-IT" sz="1800"/>
        </a:p>
      </dgm:t>
    </dgm:pt>
    <dgm:pt modelId="{54E639E2-CCB8-46CE-A771-79A07E3BE879}">
      <dgm:prSet custT="1"/>
      <dgm:spPr/>
      <dgm:t>
        <a:bodyPr/>
        <a:lstStyle/>
        <a:p>
          <a:pPr rtl="0"/>
          <a:r>
            <a:rPr lang="en-US" sz="1800" dirty="0"/>
            <a:t> III: Blocco a livello del cristallino</a:t>
          </a:r>
        </a:p>
      </dgm:t>
    </dgm:pt>
    <dgm:pt modelId="{D845BB43-BC1C-4E10-A4ED-06BD8E4E67D9}" type="parTrans" cxnId="{990D49C0-8871-469B-99E7-6B1896560DBD}">
      <dgm:prSet/>
      <dgm:spPr/>
      <dgm:t>
        <a:bodyPr/>
        <a:lstStyle/>
        <a:p>
          <a:endParaRPr lang="it-IT" sz="1800"/>
        </a:p>
      </dgm:t>
    </dgm:pt>
    <dgm:pt modelId="{DCB1C802-F633-4FA8-9087-C3FCEB810756}" type="sibTrans" cxnId="{990D49C0-8871-469B-99E7-6B1896560DBD}">
      <dgm:prSet/>
      <dgm:spPr/>
      <dgm:t>
        <a:bodyPr/>
        <a:lstStyle/>
        <a:p>
          <a:endParaRPr lang="it-IT" sz="1800"/>
        </a:p>
      </dgm:t>
    </dgm:pt>
    <dgm:pt modelId="{B1BA35B9-6723-4008-9480-061FD732F00A}">
      <dgm:prSet custT="1"/>
      <dgm:spPr/>
      <dgm:t>
        <a:bodyPr/>
        <a:lstStyle/>
        <a:p>
          <a:pPr rtl="0"/>
          <a:r>
            <a:rPr lang="en-US" sz="1800" dirty="0"/>
            <a:t>IV: Blocco correlato alla pressione posteriore sul cristallino</a:t>
          </a:r>
        </a:p>
      </dgm:t>
    </dgm:pt>
    <dgm:pt modelId="{0BB20385-52A5-4222-8F0D-4757CF0E6C50}" type="sibTrans" cxnId="{852505C6-17AE-4A83-AF9E-78A9980B81F1}">
      <dgm:prSet/>
      <dgm:spPr/>
      <dgm:t>
        <a:bodyPr/>
        <a:lstStyle/>
        <a:p>
          <a:endParaRPr lang="it-IT" sz="1800"/>
        </a:p>
      </dgm:t>
    </dgm:pt>
    <dgm:pt modelId="{BDE24584-A10F-4E0A-8F5B-30D3E7FA1D89}" type="parTrans" cxnId="{852505C6-17AE-4A83-AF9E-78A9980B81F1}">
      <dgm:prSet/>
      <dgm:spPr/>
      <dgm:t>
        <a:bodyPr/>
        <a:lstStyle/>
        <a:p>
          <a:endParaRPr lang="it-IT" sz="1800"/>
        </a:p>
      </dgm:t>
    </dgm:pt>
    <dgm:pt modelId="{B7410F75-4A2D-47CF-A252-CB867EBCCF61}" type="pres">
      <dgm:prSet presAssocID="{96A8D84C-1121-4CE7-9EA9-643E8D348845}" presName="linear" presStyleCnt="0">
        <dgm:presLayoutVars>
          <dgm:animLvl val="lvl"/>
          <dgm:resizeHandles val="exact"/>
        </dgm:presLayoutVars>
      </dgm:prSet>
      <dgm:spPr/>
    </dgm:pt>
    <dgm:pt modelId="{F0DABB4C-84B0-461B-ACC6-77BA7F507870}" type="pres">
      <dgm:prSet presAssocID="{673EFE2A-3489-4BB2-A4BE-708699DD78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CE8FA7-AC87-4AE8-95B0-62087EC12151}" type="pres">
      <dgm:prSet presAssocID="{8FF2D8CA-9B27-4D3F-97B6-89E6E3669EF8}" presName="spacer" presStyleCnt="0"/>
      <dgm:spPr/>
    </dgm:pt>
    <dgm:pt modelId="{2AB47D2C-11D6-470D-8646-EAD667A67B4B}" type="pres">
      <dgm:prSet presAssocID="{96F034BD-5952-40F4-B516-48C77B22F8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53AC34-6DEF-4E07-9ADE-DE9092E6FC13}" type="pres">
      <dgm:prSet presAssocID="{54BBB4C9-A74A-48D4-806A-AEBD52ADA31E}" presName="spacer" presStyleCnt="0"/>
      <dgm:spPr/>
    </dgm:pt>
    <dgm:pt modelId="{4021F21A-CBA3-4AFE-8D4D-FBE081EE7C6B}" type="pres">
      <dgm:prSet presAssocID="{54E639E2-CCB8-46CE-A771-79A07E3BE8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4F7FB0-1579-49CF-AFB2-FD4118B33B06}" type="pres">
      <dgm:prSet presAssocID="{DCB1C802-F633-4FA8-9087-C3FCEB810756}" presName="spacer" presStyleCnt="0"/>
      <dgm:spPr/>
    </dgm:pt>
    <dgm:pt modelId="{978A9536-2069-47F3-B101-C6BB5CD8BEF1}" type="pres">
      <dgm:prSet presAssocID="{B1BA35B9-6723-4008-9480-061FD732F0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B6E505-A1C2-449E-85B0-A33D2459CCCC}" type="presOf" srcId="{54E639E2-CCB8-46CE-A771-79A07E3BE879}" destId="{4021F21A-CBA3-4AFE-8D4D-FBE081EE7C6B}" srcOrd="0" destOrd="0" presId="urn:microsoft.com/office/officeart/2005/8/layout/vList2"/>
    <dgm:cxn modelId="{1BA2B915-FA76-4A5D-BD73-142AD5C74B99}" srcId="{96A8D84C-1121-4CE7-9EA9-643E8D348845}" destId="{96F034BD-5952-40F4-B516-48C77B22F881}" srcOrd="1" destOrd="0" parTransId="{042C51B2-A9C8-4D27-A308-EF36E4A30FF1}" sibTransId="{54BBB4C9-A74A-48D4-806A-AEBD52ADA31E}"/>
    <dgm:cxn modelId="{4C46CD69-F72E-40BF-9B43-3EC61721836F}" type="presOf" srcId="{96F034BD-5952-40F4-B516-48C77B22F881}" destId="{2AB47D2C-11D6-470D-8646-EAD667A67B4B}" srcOrd="0" destOrd="0" presId="urn:microsoft.com/office/officeart/2005/8/layout/vList2"/>
    <dgm:cxn modelId="{F7EBCB71-50A3-4E2C-B284-04964F4BEE19}" type="presOf" srcId="{B1BA35B9-6723-4008-9480-061FD732F00A}" destId="{978A9536-2069-47F3-B101-C6BB5CD8BEF1}" srcOrd="0" destOrd="0" presId="urn:microsoft.com/office/officeart/2005/8/layout/vList2"/>
    <dgm:cxn modelId="{F700859F-0352-478A-A9F2-F2C93034ADA3}" type="presOf" srcId="{96A8D84C-1121-4CE7-9EA9-643E8D348845}" destId="{B7410F75-4A2D-47CF-A252-CB867EBCCF61}" srcOrd="0" destOrd="0" presId="urn:microsoft.com/office/officeart/2005/8/layout/vList2"/>
    <dgm:cxn modelId="{990D49C0-8871-469B-99E7-6B1896560DBD}" srcId="{96A8D84C-1121-4CE7-9EA9-643E8D348845}" destId="{54E639E2-CCB8-46CE-A771-79A07E3BE879}" srcOrd="2" destOrd="0" parTransId="{D845BB43-BC1C-4E10-A4ED-06BD8E4E67D9}" sibTransId="{DCB1C802-F633-4FA8-9087-C3FCEB810756}"/>
    <dgm:cxn modelId="{852505C6-17AE-4A83-AF9E-78A9980B81F1}" srcId="{96A8D84C-1121-4CE7-9EA9-643E8D348845}" destId="{B1BA35B9-6723-4008-9480-061FD732F00A}" srcOrd="3" destOrd="0" parTransId="{BDE24584-A10F-4E0A-8F5B-30D3E7FA1D89}" sibTransId="{0BB20385-52A5-4222-8F0D-4757CF0E6C50}"/>
    <dgm:cxn modelId="{357272F6-A8EE-4201-94B7-C52407B11738}" srcId="{96A8D84C-1121-4CE7-9EA9-643E8D348845}" destId="{673EFE2A-3489-4BB2-A4BE-708699DD78A8}" srcOrd="0" destOrd="0" parTransId="{E6C9FBDE-A4C9-4776-9D1B-6FD3D3541893}" sibTransId="{8FF2D8CA-9B27-4D3F-97B6-89E6E3669EF8}"/>
    <dgm:cxn modelId="{CFDA98FD-E558-4D61-A5E8-61C0F27505E6}" type="presOf" srcId="{673EFE2A-3489-4BB2-A4BE-708699DD78A8}" destId="{F0DABB4C-84B0-461B-ACC6-77BA7F507870}" srcOrd="0" destOrd="0" presId="urn:microsoft.com/office/officeart/2005/8/layout/vList2"/>
    <dgm:cxn modelId="{72B8DD11-F862-4FC5-95AF-D10365C2CC65}" type="presParOf" srcId="{B7410F75-4A2D-47CF-A252-CB867EBCCF61}" destId="{F0DABB4C-84B0-461B-ACC6-77BA7F507870}" srcOrd="0" destOrd="0" presId="urn:microsoft.com/office/officeart/2005/8/layout/vList2"/>
    <dgm:cxn modelId="{312593C2-B2BA-4489-B777-8FB4596C7831}" type="presParOf" srcId="{B7410F75-4A2D-47CF-A252-CB867EBCCF61}" destId="{55CE8FA7-AC87-4AE8-95B0-62087EC12151}" srcOrd="1" destOrd="0" presId="urn:microsoft.com/office/officeart/2005/8/layout/vList2"/>
    <dgm:cxn modelId="{D4E4F631-CCFE-4796-A460-FD42C6814DC7}" type="presParOf" srcId="{B7410F75-4A2D-47CF-A252-CB867EBCCF61}" destId="{2AB47D2C-11D6-470D-8646-EAD667A67B4B}" srcOrd="2" destOrd="0" presId="urn:microsoft.com/office/officeart/2005/8/layout/vList2"/>
    <dgm:cxn modelId="{D19DA464-6B42-4B63-A6AD-82D432FAE951}" type="presParOf" srcId="{B7410F75-4A2D-47CF-A252-CB867EBCCF61}" destId="{5F53AC34-6DEF-4E07-9ADE-DE9092E6FC13}" srcOrd="3" destOrd="0" presId="urn:microsoft.com/office/officeart/2005/8/layout/vList2"/>
    <dgm:cxn modelId="{9D9F4966-F850-402B-AF0F-3CA02718D318}" type="presParOf" srcId="{B7410F75-4A2D-47CF-A252-CB867EBCCF61}" destId="{4021F21A-CBA3-4AFE-8D4D-FBE081EE7C6B}" srcOrd="4" destOrd="0" presId="urn:microsoft.com/office/officeart/2005/8/layout/vList2"/>
    <dgm:cxn modelId="{090D00FE-19FC-4780-9931-60EA10802399}" type="presParOf" srcId="{B7410F75-4A2D-47CF-A252-CB867EBCCF61}" destId="{B44F7FB0-1579-49CF-AFB2-FD4118B33B06}" srcOrd="5" destOrd="0" presId="urn:microsoft.com/office/officeart/2005/8/layout/vList2"/>
    <dgm:cxn modelId="{1301EDFE-3DB9-48C7-AD5C-6E6915BB7009}" type="presParOf" srcId="{B7410F75-4A2D-47CF-A252-CB867EBCCF61}" destId="{978A9536-2069-47F3-B101-C6BB5CD8BE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BB4C-84B0-461B-ACC6-77BA7F507870}">
      <dsp:nvSpPr>
        <dsp:cNvPr id="0" name=""/>
        <dsp:cNvSpPr/>
      </dsp:nvSpPr>
      <dsp:spPr>
        <a:xfrm>
          <a:off x="0" y="17826"/>
          <a:ext cx="756084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: </a:t>
          </a:r>
          <a:r>
            <a:rPr lang="en-US" sz="1800" kern="1200" dirty="0" err="1"/>
            <a:t>Blocco</a:t>
          </a:r>
          <a:r>
            <a:rPr lang="en-US" sz="1800" kern="1200" dirty="0"/>
            <a:t> </a:t>
          </a:r>
          <a:r>
            <a:rPr lang="en-US" sz="1800" kern="1200" dirty="0" err="1"/>
            <a:t>pupillare</a:t>
          </a:r>
          <a:endParaRPr lang="it-IT" sz="1800" kern="1200" dirty="0"/>
        </a:p>
      </dsp:txBody>
      <dsp:txXfrm>
        <a:off x="38381" y="56207"/>
        <a:ext cx="7484078" cy="709478"/>
      </dsp:txXfrm>
    </dsp:sp>
    <dsp:sp modelId="{2AB47D2C-11D6-470D-8646-EAD667A67B4B}">
      <dsp:nvSpPr>
        <dsp:cNvPr id="0" name=""/>
        <dsp:cNvSpPr/>
      </dsp:nvSpPr>
      <dsp:spPr>
        <a:xfrm>
          <a:off x="0" y="925026"/>
          <a:ext cx="756084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II : Blocco a livello del corpo ciliare </a:t>
          </a:r>
          <a:endParaRPr lang="it-IT" sz="1800" kern="1200" dirty="0"/>
        </a:p>
      </dsp:txBody>
      <dsp:txXfrm>
        <a:off x="38381" y="963407"/>
        <a:ext cx="7484078" cy="709478"/>
      </dsp:txXfrm>
    </dsp:sp>
    <dsp:sp modelId="{4021F21A-CBA3-4AFE-8D4D-FBE081EE7C6B}">
      <dsp:nvSpPr>
        <dsp:cNvPr id="0" name=""/>
        <dsp:cNvSpPr/>
      </dsp:nvSpPr>
      <dsp:spPr>
        <a:xfrm>
          <a:off x="0" y="1832226"/>
          <a:ext cx="756084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III: Blocco a livello del cristallino</a:t>
          </a:r>
        </a:p>
      </dsp:txBody>
      <dsp:txXfrm>
        <a:off x="38381" y="1870607"/>
        <a:ext cx="7484078" cy="709478"/>
      </dsp:txXfrm>
    </dsp:sp>
    <dsp:sp modelId="{978A9536-2069-47F3-B101-C6BB5CD8BEF1}">
      <dsp:nvSpPr>
        <dsp:cNvPr id="0" name=""/>
        <dsp:cNvSpPr/>
      </dsp:nvSpPr>
      <dsp:spPr>
        <a:xfrm>
          <a:off x="0" y="2739426"/>
          <a:ext cx="756084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IV: Blocco correlato alla pressione posteriore sul cristallino</a:t>
          </a:r>
        </a:p>
      </dsp:txBody>
      <dsp:txXfrm>
        <a:off x="38381" y="2777807"/>
        <a:ext cx="748407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1729C7-CC71-4E27-8097-33515AF677DC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592F2C-4AAA-4EAA-A0E1-857CE771FC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9424-1881-4F3D-9A1F-63EA083F85A5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53BB-178A-4184-8CD9-B4C0ACA556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93FE-B70A-4B6A-81C2-4CC8DC3E8595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253C-FA4F-4921-87ED-84E5C70924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65A3-4982-4E21-AD67-A91E89952E8B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ABB7-2E46-4ECE-ACCC-BEF6756127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EF4E-EFA8-4119-916D-EE872BF353AB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91F6-DB53-4E2B-AA84-7B696455E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4173-CFD4-48B5-A7EC-6277FE3C58BC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D449-4E6E-42BA-A375-C5A15A804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4B0A-6A5C-4D55-9E7A-D9A08A029793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5B53-E296-45A6-A110-59568D4395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C6C1-CF42-4BDB-A63E-9D6325FE11C9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529E-D8B9-48B0-9EAF-17583869C7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6ADA-08A1-42F6-BBBF-B9927B58150E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86E0-F229-4E8C-96E2-3F1A92F0DD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AC95-195D-4C37-9272-2BA53ED480B3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AC68-23A4-4EDB-A739-4B7F7CBEC3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F1B4-1EC0-48B8-88F6-8650DB05B49E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808-71CB-4E8D-9AF9-E0CD3170DC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FD76-D0EF-4B51-AEC3-A34609B44BD2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77A8-3E0C-4185-BC94-60C3247CC0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9000">
              <a:schemeClr val="bg1">
                <a:lumMod val="60000"/>
              </a:schemeClr>
            </a:gs>
            <a:gs pos="100000">
              <a:srgbClr val="000000">
                <a:lumMod val="84000"/>
                <a:lumOff val="16000"/>
              </a:srgbClr>
            </a:gs>
          </a:gsLst>
          <a:lin ang="366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C8A7B-C5E0-45D6-B1FB-0E89D9C791A7}" type="datetimeFigureOut">
              <a:rPr lang="it-IT"/>
              <a:pPr>
                <a:defRPr/>
              </a:pPr>
              <a:t>12/07/19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352EC-C74B-47D4-B63E-12BBD3F42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9000">
              <a:schemeClr val="bg1">
                <a:lumMod val="60000"/>
              </a:schemeClr>
            </a:gs>
            <a:gs pos="100000">
              <a:srgbClr val="000000">
                <a:lumMod val="84000"/>
                <a:lumOff val="16000"/>
              </a:srgbClr>
            </a:gs>
          </a:gsLst>
          <a:lin ang="366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/>
  <p:txStyles>
    <p:titleStyle>
      <a:lvl1pPr marL="17463" indent="-17463" algn="ctr" rtl="0" eaLnBrk="0" fontAlgn="base" hangingPunct="0">
        <a:spcBef>
          <a:spcPct val="0"/>
        </a:spcBef>
        <a:spcAft>
          <a:spcPts val="138"/>
        </a:spcAft>
        <a:defRPr sz="5900">
          <a:solidFill>
            <a:schemeClr val="tx1"/>
          </a:solidFill>
          <a:latin typeface="+mj-lt"/>
          <a:ea typeface="+mj-ea"/>
          <a:cs typeface="+mj-cs"/>
        </a:defRPr>
      </a:lvl1pPr>
      <a:lvl2pPr marL="17463" indent="-17463" algn="ctr" rtl="0" eaLnBrk="0" fontAlgn="base" hangingPunct="0">
        <a:spcBef>
          <a:spcPct val="0"/>
        </a:spcBef>
        <a:spcAft>
          <a:spcPts val="138"/>
        </a:spcAft>
        <a:defRPr sz="5900">
          <a:solidFill>
            <a:schemeClr val="tx1"/>
          </a:solidFill>
          <a:latin typeface="Gill Sans" pitchFamily="34" charset="0"/>
        </a:defRPr>
      </a:lvl2pPr>
      <a:lvl3pPr marL="17463" indent="-17463" algn="ctr" rtl="0" eaLnBrk="0" fontAlgn="base" hangingPunct="0">
        <a:spcBef>
          <a:spcPct val="0"/>
        </a:spcBef>
        <a:spcAft>
          <a:spcPts val="138"/>
        </a:spcAft>
        <a:defRPr sz="5900">
          <a:solidFill>
            <a:schemeClr val="tx1"/>
          </a:solidFill>
          <a:latin typeface="Gill Sans" pitchFamily="34" charset="0"/>
        </a:defRPr>
      </a:lvl3pPr>
      <a:lvl4pPr marL="17463" indent="-17463" algn="ctr" rtl="0" eaLnBrk="0" fontAlgn="base" hangingPunct="0">
        <a:spcBef>
          <a:spcPct val="0"/>
        </a:spcBef>
        <a:spcAft>
          <a:spcPts val="138"/>
        </a:spcAft>
        <a:defRPr sz="5900">
          <a:solidFill>
            <a:schemeClr val="tx1"/>
          </a:solidFill>
          <a:latin typeface="Gill Sans" pitchFamily="34" charset="0"/>
        </a:defRPr>
      </a:lvl4pPr>
      <a:lvl5pPr marL="17463" indent="-17463" algn="ctr" rtl="0" eaLnBrk="0" fontAlgn="base" hangingPunct="0">
        <a:spcBef>
          <a:spcPct val="0"/>
        </a:spcBef>
        <a:spcAft>
          <a:spcPts val="138"/>
        </a:spcAft>
        <a:defRPr sz="5900">
          <a:solidFill>
            <a:schemeClr val="tx1"/>
          </a:solidFill>
          <a:latin typeface="Gill Sans" pitchFamily="34" charset="0"/>
        </a:defRPr>
      </a:lvl5pPr>
      <a:lvl6pPr marL="339316" algn="ctr" rtl="0" fontAlgn="base">
        <a:spcBef>
          <a:spcPct val="0"/>
        </a:spcBef>
        <a:spcAft>
          <a:spcPts val="141"/>
        </a:spcAft>
        <a:defRPr sz="5900">
          <a:solidFill>
            <a:schemeClr val="tx1"/>
          </a:solidFill>
          <a:latin typeface="Gill Sans" pitchFamily="34" charset="0"/>
        </a:defRPr>
      </a:lvl6pPr>
      <a:lvl7pPr marL="660773" algn="ctr" rtl="0" fontAlgn="base">
        <a:spcBef>
          <a:spcPct val="0"/>
        </a:spcBef>
        <a:spcAft>
          <a:spcPts val="141"/>
        </a:spcAft>
        <a:defRPr sz="5900">
          <a:solidFill>
            <a:schemeClr val="tx1"/>
          </a:solidFill>
          <a:latin typeface="Gill Sans" pitchFamily="34" charset="0"/>
        </a:defRPr>
      </a:lvl7pPr>
      <a:lvl8pPr marL="982231" algn="ctr" rtl="0" fontAlgn="base">
        <a:spcBef>
          <a:spcPct val="0"/>
        </a:spcBef>
        <a:spcAft>
          <a:spcPts val="141"/>
        </a:spcAft>
        <a:defRPr sz="5900">
          <a:solidFill>
            <a:schemeClr val="tx1"/>
          </a:solidFill>
          <a:latin typeface="Gill Sans" pitchFamily="34" charset="0"/>
        </a:defRPr>
      </a:lvl8pPr>
      <a:lvl9pPr marL="1303688" algn="ctr" rtl="0" fontAlgn="base">
        <a:spcBef>
          <a:spcPct val="0"/>
        </a:spcBef>
        <a:spcAft>
          <a:spcPts val="141"/>
        </a:spcAft>
        <a:defRPr sz="5900">
          <a:solidFill>
            <a:schemeClr val="tx1"/>
          </a:solidFill>
          <a:latin typeface="Gill Sans" pitchFamily="34" charset="0"/>
        </a:defRPr>
      </a:lvl9pPr>
    </p:titleStyle>
    <p:bodyStyle>
      <a:lvl1pPr marL="525463" indent="-303213" algn="l" rtl="0" eaLnBrk="0" fontAlgn="base" hangingPunct="0">
        <a:spcBef>
          <a:spcPct val="0"/>
        </a:spcBef>
        <a:spcAft>
          <a:spcPts val="1825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03213" algn="l" rtl="0" eaLnBrk="0" fontAlgn="base" hangingPunct="0">
        <a:spcBef>
          <a:spcPct val="0"/>
        </a:spcBef>
        <a:spcAft>
          <a:spcPts val="1825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</a:defRPr>
      </a:lvl2pPr>
      <a:lvl3pPr marL="1168400" indent="-303213" algn="l" rtl="0" eaLnBrk="0" fontAlgn="base" hangingPunct="0">
        <a:spcBef>
          <a:spcPct val="0"/>
        </a:spcBef>
        <a:spcAft>
          <a:spcPts val="1825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</a:defRPr>
      </a:lvl3pPr>
      <a:lvl4pPr marL="1490663" indent="-303213" algn="l" rtl="0" eaLnBrk="0" fontAlgn="base" hangingPunct="0">
        <a:spcBef>
          <a:spcPct val="0"/>
        </a:spcBef>
        <a:spcAft>
          <a:spcPts val="1825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</a:defRPr>
      </a:lvl4pPr>
      <a:lvl5pPr marL="1811338" indent="-303213" algn="l" rtl="0" eaLnBrk="0" fontAlgn="base" hangingPunct="0">
        <a:spcBef>
          <a:spcPct val="0"/>
        </a:spcBef>
        <a:spcAft>
          <a:spcPts val="1825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</a:defRPr>
      </a:lvl5pPr>
      <a:lvl6pPr marL="2134119" indent="-303599" algn="l" rtl="0" fontAlgn="base">
        <a:spcBef>
          <a:spcPct val="0"/>
        </a:spcBef>
        <a:spcAft>
          <a:spcPts val="1828"/>
        </a:spcAft>
        <a:buSzPct val="171000"/>
        <a:buFont typeface="Gill Sans" pitchFamily="34" charset="0"/>
        <a:buChar char="•"/>
        <a:defRPr sz="3000">
          <a:solidFill>
            <a:schemeClr val="tx1"/>
          </a:solidFill>
          <a:latin typeface="+mn-lt"/>
        </a:defRPr>
      </a:lvl6pPr>
      <a:lvl7pPr marL="2455577" indent="-303599" algn="l" rtl="0" fontAlgn="base">
        <a:spcBef>
          <a:spcPct val="0"/>
        </a:spcBef>
        <a:spcAft>
          <a:spcPts val="1828"/>
        </a:spcAft>
        <a:buSzPct val="171000"/>
        <a:buFont typeface="Gill Sans" pitchFamily="34" charset="0"/>
        <a:buChar char="•"/>
        <a:defRPr sz="3000">
          <a:solidFill>
            <a:schemeClr val="tx1"/>
          </a:solidFill>
          <a:latin typeface="+mn-lt"/>
        </a:defRPr>
      </a:lvl7pPr>
      <a:lvl8pPr marL="2777034" indent="-303599" algn="l" rtl="0" fontAlgn="base">
        <a:spcBef>
          <a:spcPct val="0"/>
        </a:spcBef>
        <a:spcAft>
          <a:spcPts val="1828"/>
        </a:spcAft>
        <a:buSzPct val="171000"/>
        <a:buFont typeface="Gill Sans" pitchFamily="34" charset="0"/>
        <a:buChar char="•"/>
        <a:defRPr sz="3000">
          <a:solidFill>
            <a:schemeClr val="tx1"/>
          </a:solidFill>
          <a:latin typeface="+mn-lt"/>
        </a:defRPr>
      </a:lvl8pPr>
      <a:lvl9pPr marL="3098491" indent="-303599" algn="l" rtl="0" fontAlgn="base">
        <a:spcBef>
          <a:spcPct val="0"/>
        </a:spcBef>
        <a:spcAft>
          <a:spcPts val="1828"/>
        </a:spcAft>
        <a:buSzPct val="171000"/>
        <a:buFont typeface="Gill Sans" pitchFamily="34" charset="0"/>
        <a:buChar char="•"/>
        <a:defRPr sz="3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ttangolo 1"/>
          <p:cNvSpPr>
            <a:spLocks noChangeArrowheads="1"/>
          </p:cNvSpPr>
          <p:nvPr/>
        </p:nvSpPr>
        <p:spPr bwMode="auto">
          <a:xfrm>
            <a:off x="658813" y="5621338"/>
            <a:ext cx="777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Gill Sans"/>
              </a:rPr>
              <a:t>    Paolo Tassinari</a:t>
            </a:r>
          </a:p>
        </p:txBody>
      </p:sp>
      <p:sp>
        <p:nvSpPr>
          <p:cNvPr id="26627" name="Rettangolo 3"/>
          <p:cNvSpPr>
            <a:spLocks noChangeArrowheads="1"/>
          </p:cNvSpPr>
          <p:nvPr/>
        </p:nvSpPr>
        <p:spPr bwMode="auto">
          <a:xfrm>
            <a:off x="1547813" y="1773238"/>
            <a:ext cx="6048375" cy="1247775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FFFF"/>
                </a:solidFill>
                <a:latin typeface="Gill Sans"/>
              </a:rPr>
              <a:t>ATTACCO ACUTO DI GLAUCOMA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336925" y="265113"/>
            <a:ext cx="188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DIAGNOSI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3863" y="711200"/>
            <a:ext cx="872013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it-IT" sz="2100">
                <a:solidFill>
                  <a:srgbClr val="FFFFFF"/>
                </a:solidFill>
                <a:latin typeface="Gill Sans"/>
              </a:rPr>
              <a:t>Esame obiettivo</a:t>
            </a:r>
          </a:p>
          <a:p>
            <a:endParaRPr lang="en-US" altLang="it-IT" sz="2100">
              <a:solidFill>
                <a:srgbClr val="FFFFFF"/>
              </a:solidFill>
              <a:latin typeface="Gill Sans"/>
            </a:endParaRPr>
          </a:p>
          <a:p>
            <a:r>
              <a:rPr lang="en-US" altLang="it-IT" sz="2100">
                <a:solidFill>
                  <a:srgbClr val="FFFFFF"/>
                </a:solidFill>
                <a:latin typeface="Gill Sans"/>
              </a:rPr>
              <a:t>Tonometria di Goldman ( 50-80 mmHg)</a:t>
            </a:r>
          </a:p>
          <a:p>
            <a:endParaRPr lang="en-US" altLang="it-IT" sz="2100">
              <a:solidFill>
                <a:srgbClr val="FFFFFF"/>
              </a:solidFill>
              <a:latin typeface="Gill Sans"/>
            </a:endParaRPr>
          </a:p>
          <a:p>
            <a:r>
              <a:rPr lang="en-US" altLang="it-IT" sz="2100">
                <a:solidFill>
                  <a:srgbClr val="FFFFFF"/>
                </a:solidFill>
                <a:latin typeface="Gill Sans"/>
              </a:rPr>
              <a:t>Gonioscopia ad indentazione (apposizione o sinechie)</a:t>
            </a:r>
          </a:p>
          <a:p>
            <a:endParaRPr lang="en-US" altLang="it-IT" sz="2100">
              <a:solidFill>
                <a:srgbClr val="FFFFFF"/>
              </a:solidFill>
              <a:latin typeface="Gill Sans"/>
            </a:endParaRPr>
          </a:p>
          <a:p>
            <a:r>
              <a:rPr lang="en-US" altLang="it-IT" sz="2100">
                <a:solidFill>
                  <a:srgbClr val="FFFFFF"/>
                </a:solidFill>
                <a:latin typeface="Gill Sans"/>
              </a:rPr>
              <a:t>Test di Van Herick </a:t>
            </a:r>
          </a:p>
          <a:p>
            <a:endParaRPr lang="en-US" altLang="it-IT" sz="2100">
              <a:solidFill>
                <a:srgbClr val="FFFFFF"/>
              </a:solidFill>
              <a:latin typeface="Gill Sans"/>
            </a:endParaRPr>
          </a:p>
          <a:p>
            <a:r>
              <a:rPr lang="en-US" altLang="it-IT" sz="2100">
                <a:solidFill>
                  <a:srgbClr val="FFFFFF"/>
                </a:solidFill>
                <a:latin typeface="Gill Sans"/>
              </a:rPr>
              <a:t>Oct segmento anteriore</a:t>
            </a:r>
          </a:p>
          <a:p>
            <a:endParaRPr lang="en-US" altLang="it-IT" sz="2100">
              <a:solidFill>
                <a:srgbClr val="FFFFFF"/>
              </a:solidFill>
              <a:latin typeface="Gill Sans"/>
            </a:endParaRPr>
          </a:p>
          <a:p>
            <a:r>
              <a:rPr lang="en-US" altLang="it-IT" sz="2100">
                <a:solidFill>
                  <a:srgbClr val="FFFFFF"/>
                </a:solidFill>
                <a:latin typeface="Gill Sans"/>
              </a:rPr>
              <a:t>UBM</a:t>
            </a:r>
          </a:p>
          <a:p>
            <a:endParaRPr lang="en-US" altLang="it-IT" sz="2100">
              <a:solidFill>
                <a:srgbClr val="FFFFFF"/>
              </a:solidFill>
              <a:latin typeface="Gill Sans"/>
            </a:endParaRPr>
          </a:p>
        </p:txBody>
      </p:sp>
      <p:pic>
        <p:nvPicPr>
          <p:cNvPr id="34820" name="Picture 4" descr="C:\Users\Samsung\Desktop\SOI GLAUCOMA ACUTO\GLAUCOMA ACUTO\ubm angolo chius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0713" y="4429125"/>
            <a:ext cx="16970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Samsung\Desktop\SOI GLAUCOMA ACUTO\GLAUCOMA ACUTO\ubm angolo aper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4448175"/>
            <a:ext cx="16541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 l="5914" r="8354"/>
          <a:stretch>
            <a:fillRect/>
          </a:stretch>
        </p:blipFill>
        <p:spPr bwMode="auto">
          <a:xfrm>
            <a:off x="6970713" y="495300"/>
            <a:ext cx="15430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C:\Users\Samsung\Desktop\1250763729-23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311400"/>
            <a:ext cx="15192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http://synapse.koreamed.org/ArticleImage/0035JKOS/jkos-52-566-g001-l.jpg"/>
          <p:cNvPicPr>
            <a:picLocks noChangeAspect="1" noChangeArrowheads="1"/>
          </p:cNvPicPr>
          <p:nvPr/>
        </p:nvPicPr>
        <p:blipFill>
          <a:blip r:embed="rId6"/>
          <a:srcRect l="2728" t="6651" r="52698" b="20097"/>
          <a:stretch>
            <a:fillRect/>
          </a:stretch>
        </p:blipFill>
        <p:spPr bwMode="auto">
          <a:xfrm>
            <a:off x="793750" y="4448175"/>
            <a:ext cx="32385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73050" y="120650"/>
            <a:ext cx="8262938" cy="36322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>
              <a:defRPr/>
            </a:pPr>
            <a:endParaRPr lang="en-US" altLang="it-IT" sz="25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it-IT" sz="3600" cap="all" dirty="0">
                <a:solidFill>
                  <a:srgbClr val="04617B">
                    <a:lumMod val="75000"/>
                  </a:srgbClr>
                </a:solidFill>
                <a:latin typeface="Gill Sans"/>
                <a:ea typeface="+mj-ea"/>
                <a:cs typeface="+mj-cs"/>
              </a:rPr>
              <a:t>CARATTERISTICHE CLINICHE</a:t>
            </a:r>
            <a:endParaRPr lang="en-US" altLang="it-IT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altLang="it-IT" sz="25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it-IT" sz="2000" dirty="0">
                <a:solidFill>
                  <a:srgbClr val="FFFFFF"/>
                </a:solidFill>
              </a:rPr>
              <a:t>IOP </a:t>
            </a:r>
            <a:r>
              <a:rPr lang="en-US" altLang="it-IT" sz="2000" dirty="0" err="1">
                <a:solidFill>
                  <a:srgbClr val="FFFFFF"/>
                </a:solidFill>
              </a:rPr>
              <a:t>elevata</a:t>
            </a:r>
            <a:r>
              <a:rPr lang="en-US" altLang="it-IT" sz="2000" dirty="0">
                <a:solidFill>
                  <a:srgbClr val="FFFFFF"/>
                </a:solidFill>
              </a:rPr>
              <a:t> (50-80 mmHg), </a:t>
            </a:r>
            <a:r>
              <a:rPr lang="en-US" altLang="it-IT" sz="2000" dirty="0" err="1">
                <a:solidFill>
                  <a:srgbClr val="FFFFFF"/>
                </a:solidFill>
              </a:rPr>
              <a:t>calo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acuità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visiva</a:t>
            </a:r>
            <a:r>
              <a:rPr lang="en-US" altLang="it-IT" sz="2000" dirty="0">
                <a:solidFill>
                  <a:srgbClr val="FFFFFF"/>
                </a:solidFill>
              </a:rPr>
              <a:t>, edema </a:t>
            </a:r>
            <a:r>
              <a:rPr lang="en-US" altLang="it-IT" sz="2000" dirty="0" err="1">
                <a:solidFill>
                  <a:srgbClr val="FFFFFF"/>
                </a:solidFill>
              </a:rPr>
              <a:t>corneale</a:t>
            </a:r>
            <a:r>
              <a:rPr lang="en-US" altLang="it-IT" sz="2000" dirty="0">
                <a:solidFill>
                  <a:srgbClr val="FFFFFF"/>
                </a:solidFill>
              </a:rPr>
              <a:t>, CA </a:t>
            </a:r>
            <a:r>
              <a:rPr lang="en-US" altLang="it-IT" sz="2000" dirty="0" err="1">
                <a:solidFill>
                  <a:srgbClr val="FFFFFF"/>
                </a:solidFill>
              </a:rPr>
              <a:t>ipoprofonda</a:t>
            </a:r>
            <a:r>
              <a:rPr lang="en-US" altLang="it-IT" sz="2000" dirty="0">
                <a:solidFill>
                  <a:srgbClr val="FFFFFF"/>
                </a:solidFill>
              </a:rPr>
              <a:t> o </a:t>
            </a:r>
            <a:r>
              <a:rPr lang="en-US" altLang="it-IT" sz="2000" dirty="0" err="1">
                <a:solidFill>
                  <a:srgbClr val="FFFFFF"/>
                </a:solidFill>
              </a:rPr>
              <a:t>assente</a:t>
            </a:r>
            <a:r>
              <a:rPr lang="en-US" altLang="it-IT" sz="2000" dirty="0">
                <a:solidFill>
                  <a:srgbClr val="FFFFFF"/>
                </a:solidFill>
              </a:rPr>
              <a:t>, media </a:t>
            </a:r>
            <a:r>
              <a:rPr lang="en-US" altLang="it-IT" sz="2000" dirty="0" err="1">
                <a:solidFill>
                  <a:srgbClr val="FFFFFF"/>
                </a:solidFill>
              </a:rPr>
              <a:t>midriasi</a:t>
            </a:r>
            <a:r>
              <a:rPr lang="en-US" altLang="it-IT" sz="2000" dirty="0">
                <a:solidFill>
                  <a:srgbClr val="FFFFFF"/>
                </a:solidFill>
              </a:rPr>
              <a:t>,  </a:t>
            </a:r>
            <a:r>
              <a:rPr lang="en-US" altLang="it-IT" sz="2000" dirty="0" err="1">
                <a:solidFill>
                  <a:srgbClr val="FFFFFF"/>
                </a:solidFill>
              </a:rPr>
              <a:t>pupilla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ipo</a:t>
            </a:r>
            <a:r>
              <a:rPr lang="en-US" altLang="it-IT" sz="2000" dirty="0">
                <a:solidFill>
                  <a:srgbClr val="FFFFFF"/>
                </a:solidFill>
              </a:rPr>
              <a:t>- </a:t>
            </a:r>
            <a:r>
              <a:rPr lang="en-US" altLang="it-IT" sz="2000" dirty="0" err="1">
                <a:solidFill>
                  <a:srgbClr val="FFFFFF"/>
                </a:solidFill>
              </a:rPr>
              <a:t>areagente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alla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luce</a:t>
            </a:r>
            <a:r>
              <a:rPr lang="en-US" altLang="it-IT" sz="2000" dirty="0">
                <a:solidFill>
                  <a:srgbClr val="FFFFFF"/>
                </a:solidFill>
              </a:rPr>
              <a:t>, </a:t>
            </a:r>
            <a:r>
              <a:rPr lang="en-US" altLang="it-IT" sz="2000" dirty="0" err="1">
                <a:solidFill>
                  <a:srgbClr val="FFFFFF"/>
                </a:solidFill>
              </a:rPr>
              <a:t>congestione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venosa</a:t>
            </a:r>
            <a:r>
              <a:rPr lang="en-US" altLang="it-IT" sz="2000" dirty="0">
                <a:solidFill>
                  <a:srgbClr val="FFFFFF"/>
                </a:solidFill>
              </a:rPr>
              <a:t>, </a:t>
            </a:r>
            <a:r>
              <a:rPr lang="en-US" altLang="it-IT" sz="2000" dirty="0" err="1">
                <a:solidFill>
                  <a:srgbClr val="FFFFFF"/>
                </a:solidFill>
              </a:rPr>
              <a:t>iniezione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pericheratica</a:t>
            </a:r>
            <a:r>
              <a:rPr lang="en-US" altLang="it-IT" sz="2000" dirty="0">
                <a:solidFill>
                  <a:srgbClr val="FFFFFF"/>
                </a:solidFill>
              </a:rPr>
              <a:t>, </a:t>
            </a:r>
            <a:r>
              <a:rPr lang="en-US" altLang="it-IT" sz="2000" dirty="0" err="1">
                <a:solidFill>
                  <a:srgbClr val="FFFFFF"/>
                </a:solidFill>
              </a:rPr>
              <a:t>glaukomfleken</a:t>
            </a:r>
            <a:r>
              <a:rPr lang="en-US" altLang="it-IT" sz="2000" dirty="0">
                <a:solidFill>
                  <a:srgbClr val="FFFFFF"/>
                </a:solidFill>
              </a:rPr>
              <a:t>, papilla </a:t>
            </a:r>
            <a:r>
              <a:rPr lang="en-US" altLang="it-IT" sz="2000" dirty="0" err="1">
                <a:solidFill>
                  <a:srgbClr val="FFFFFF"/>
                </a:solidFill>
              </a:rPr>
              <a:t>edematosa</a:t>
            </a:r>
            <a:r>
              <a:rPr lang="en-US" altLang="it-IT" sz="2000" dirty="0">
                <a:solidFill>
                  <a:srgbClr val="FFFFFF"/>
                </a:solidFill>
              </a:rPr>
              <a:t> con </a:t>
            </a:r>
            <a:r>
              <a:rPr lang="en-US" altLang="it-IT" sz="2000" dirty="0" err="1">
                <a:solidFill>
                  <a:srgbClr val="FFFFFF"/>
                </a:solidFill>
              </a:rPr>
              <a:t>emorragiole</a:t>
            </a:r>
            <a:r>
              <a:rPr lang="en-US" altLang="it-IT" sz="2000" dirty="0">
                <a:solidFill>
                  <a:srgbClr val="FFFFFF"/>
                </a:solidFill>
              </a:rPr>
              <a:t> a </a:t>
            </a:r>
            <a:r>
              <a:rPr lang="en-US" altLang="it-IT" sz="2000" dirty="0" err="1">
                <a:solidFill>
                  <a:srgbClr val="FFFFFF"/>
                </a:solidFill>
              </a:rPr>
              <a:t>fiamma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</a:rPr>
              <a:t>peripapillari</a:t>
            </a:r>
            <a:r>
              <a:rPr lang="en-US" altLang="it-IT" sz="2000" dirty="0">
                <a:solidFill>
                  <a:srgbClr val="FFFFFF"/>
                </a:solidFill>
              </a:rPr>
              <a:t> o </a:t>
            </a:r>
            <a:r>
              <a:rPr lang="en-US" altLang="it-IT" sz="2000" dirty="0" err="1">
                <a:solidFill>
                  <a:srgbClr val="FFFFFF"/>
                </a:solidFill>
              </a:rPr>
              <a:t>escavata</a:t>
            </a:r>
            <a:r>
              <a:rPr lang="en-US" altLang="it-IT" sz="2000" dirty="0">
                <a:solidFill>
                  <a:srgbClr val="FFFFFF"/>
                </a:solidFill>
              </a:rPr>
              <a:t>, </a:t>
            </a:r>
            <a:r>
              <a:rPr lang="en-US" altLang="it-IT" sz="2000" dirty="0" err="1">
                <a:solidFill>
                  <a:srgbClr val="FFFFFF"/>
                </a:solidFill>
              </a:rPr>
              <a:t>bradicardia</a:t>
            </a:r>
            <a:r>
              <a:rPr lang="en-US" altLang="it-IT" sz="2000" dirty="0">
                <a:solidFill>
                  <a:srgbClr val="FFFFFF"/>
                </a:solidFill>
              </a:rPr>
              <a:t>- </a:t>
            </a:r>
            <a:r>
              <a:rPr lang="en-US" altLang="it-IT" sz="2000" dirty="0" err="1">
                <a:solidFill>
                  <a:srgbClr val="FFFFFF"/>
                </a:solidFill>
              </a:rPr>
              <a:t>aritmia</a:t>
            </a:r>
            <a:r>
              <a:rPr lang="en-US" altLang="it-IT" sz="2000" dirty="0">
                <a:solidFill>
                  <a:srgbClr val="FFFFFF"/>
                </a:solidFill>
              </a:rPr>
              <a:t>.</a:t>
            </a:r>
          </a:p>
          <a:p>
            <a:pPr algn="ctr">
              <a:defRPr/>
            </a:pPr>
            <a:endParaRPr lang="en-US" altLang="it-IT" sz="25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altLang="it-IT" sz="2500" dirty="0">
              <a:solidFill>
                <a:srgbClr val="FFFFFF"/>
              </a:solidFill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22625"/>
            <a:ext cx="54197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ttangolo 1"/>
          <p:cNvSpPr>
            <a:spLocks noChangeArrowheads="1"/>
          </p:cNvSpPr>
          <p:nvPr/>
        </p:nvSpPr>
        <p:spPr bwMode="auto">
          <a:xfrm>
            <a:off x="273050" y="5516563"/>
            <a:ext cx="82629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it-IT">
              <a:solidFill>
                <a:srgbClr val="FFFFFF"/>
              </a:solidFill>
              <a:latin typeface="Gill Sans"/>
            </a:endParaRPr>
          </a:p>
          <a:p>
            <a:pPr algn="ctr"/>
            <a:r>
              <a:rPr lang="en-US" altLang="it-IT">
                <a:solidFill>
                  <a:srgbClr val="FFFFFF"/>
                </a:solidFill>
                <a:latin typeface="Gill Sans"/>
              </a:rPr>
              <a:t> </a:t>
            </a:r>
            <a:r>
              <a:rPr lang="en-US" altLang="it-IT" sz="2000">
                <a:solidFill>
                  <a:srgbClr val="FFFFFF"/>
                </a:solidFill>
                <a:latin typeface="Gill Sans"/>
              </a:rPr>
              <a:t>Visione annebbiata, aloni intorno alle luci, dolore, cefalea frontale, nausea e vomito, palpitazioni, crampi addominali.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4081463"/>
            <a:ext cx="373856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55713" y="4987925"/>
            <a:ext cx="2560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FFFF"/>
                </a:solidFill>
                <a:latin typeface="Gill Sans"/>
              </a:rPr>
              <a:t>Glaukomfleken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819150"/>
            <a:ext cx="38401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483100" y="1416050"/>
            <a:ext cx="4594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FFFF"/>
                </a:solidFill>
                <a:latin typeface="Gill Sans"/>
              </a:rPr>
              <a:t>Glaucoma ad angolo chiuso con iride a convessità anteriore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endParaRPr lang="it-IT"/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481013"/>
            <a:ext cx="66960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475" y="1566863"/>
            <a:ext cx="0" cy="296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38475" y="773113"/>
            <a:ext cx="3068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Test di Van Herick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1570038"/>
            <a:ext cx="56118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92113" y="361950"/>
            <a:ext cx="83502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400">
                <a:solidFill>
                  <a:srgbClr val="003366"/>
                </a:solidFill>
                <a:latin typeface="Gill Sans"/>
              </a:rPr>
              <a:t>SCOPO DEL TRATTAMENTO</a:t>
            </a:r>
          </a:p>
          <a:p>
            <a:pPr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800">
                <a:solidFill>
                  <a:srgbClr val="FFFFFF"/>
                </a:solidFill>
                <a:latin typeface="Gill Sans"/>
              </a:rPr>
              <a:t>- ridurre l’incremento acuto della IOP (cercando pertanto  di limitare le sequele ischemiche)</a:t>
            </a:r>
          </a:p>
          <a:p>
            <a:pPr>
              <a:tabLst>
                <a:tab pos="1066800" algn="l"/>
              </a:tabLst>
            </a:pPr>
            <a:endParaRPr lang="en-US" altLang="it-IT" sz="28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800">
                <a:solidFill>
                  <a:srgbClr val="FFFFFF"/>
                </a:solidFill>
                <a:latin typeface="Gill Sans"/>
              </a:rPr>
              <a:t>- rimuovere gli elementi responsabili del blocco pupillare ( per ridurre il rischio di apposizione irido trabecolare)</a:t>
            </a:r>
          </a:p>
          <a:p>
            <a:pPr>
              <a:tabLst>
                <a:tab pos="1066800" algn="l"/>
              </a:tabLst>
            </a:pPr>
            <a:endParaRPr lang="en-US" altLang="it-IT" sz="28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800">
                <a:solidFill>
                  <a:srgbClr val="FFFFFF"/>
                </a:solidFill>
                <a:latin typeface="Gill Sans"/>
              </a:rPr>
              <a:t>- trattare l’eventuale innalzamento residuo della IOP causato da disfunzione permanente del trabecolato</a:t>
            </a:r>
          </a:p>
          <a:p>
            <a:pPr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( Saw SM, Gazzard G, Friedman D. Interventions for angle closure glaucoma. </a:t>
            </a:r>
            <a:r>
              <a:rPr lang="en-US" altLang="it-IT" sz="1700" i="1">
                <a:solidFill>
                  <a:srgbClr val="FFFFFF"/>
                </a:solidFill>
                <a:latin typeface="Gill Sans Light"/>
              </a:rPr>
              <a:t>Ophthalmology</a:t>
            </a:r>
            <a:r>
              <a:rPr lang="en-US" altLang="it-IT" sz="1700">
                <a:solidFill>
                  <a:srgbClr val="FFFFFF"/>
                </a:solidFill>
                <a:latin typeface="Gill Sans"/>
              </a:rPr>
              <a:t> 2003; 110: 1869- 79)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17463" eaLnBrk="1" hangingPunct="1"/>
            <a:endParaRPr lang="it-IT" altLang="it-IT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12738"/>
            <a:ext cx="7272338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132138" y="487363"/>
            <a:ext cx="18621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400">
                <a:solidFill>
                  <a:srgbClr val="003366"/>
                </a:solidFill>
                <a:latin typeface="Gill Sans"/>
              </a:rPr>
              <a:t>TERAPIA</a:t>
            </a:r>
          </a:p>
          <a:p>
            <a:pPr algn="ctr">
              <a:tabLst>
                <a:tab pos="1066800" algn="l"/>
              </a:tabLst>
            </a:pPr>
            <a:endParaRPr lang="en-US" altLang="it-IT" sz="3400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55675" y="1692275"/>
            <a:ext cx="1455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C000"/>
                </a:solidFill>
                <a:latin typeface="Gill Sans"/>
              </a:rPr>
              <a:t>Medica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105150" y="1230313"/>
            <a:ext cx="55673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it-IT" sz="2000">
                <a:solidFill>
                  <a:srgbClr val="FFFFFF"/>
                </a:solidFill>
                <a:latin typeface="Gill Sans"/>
              </a:rPr>
              <a:t>ß bloccante x2 +  brimonidina x2 entro 30 minuti</a:t>
            </a:r>
          </a:p>
          <a:p>
            <a:r>
              <a:rPr lang="en-US" altLang="it-IT" sz="2000">
                <a:solidFill>
                  <a:srgbClr val="FFFFFF"/>
                </a:solidFill>
                <a:latin typeface="Gill Sans"/>
              </a:rPr>
              <a:t>Acetazolamide 250mg x2</a:t>
            </a:r>
          </a:p>
          <a:p>
            <a:r>
              <a:rPr lang="en-US" altLang="it-IT" sz="2000">
                <a:solidFill>
                  <a:srgbClr val="FFFFFF"/>
                </a:solidFill>
                <a:latin typeface="Gill Sans"/>
              </a:rPr>
              <a:t>Mannitolo 250- 500cc al 18%</a:t>
            </a:r>
          </a:p>
          <a:p>
            <a:r>
              <a:rPr lang="en-US" altLang="it-IT" sz="2000">
                <a:solidFill>
                  <a:srgbClr val="FFFFFF"/>
                </a:solidFill>
                <a:latin typeface="Gill Sans"/>
              </a:rPr>
              <a:t>Desametasone topico</a:t>
            </a:r>
          </a:p>
          <a:p>
            <a:r>
              <a:rPr lang="en-US" altLang="it-IT" sz="2000">
                <a:solidFill>
                  <a:srgbClr val="FFFFFF"/>
                </a:solidFill>
                <a:latin typeface="Gill Sans"/>
              </a:rPr>
              <a:t>Pilocarpina 2-4% se &lt; 50 se &gt; 50 NO</a:t>
            </a:r>
          </a:p>
          <a:p>
            <a:endParaRPr lang="en-US" altLang="it-IT" sz="2000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55675" y="3692525"/>
            <a:ext cx="174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C000"/>
                </a:solidFill>
                <a:latin typeface="Gill Sans"/>
              </a:rPr>
              <a:t>Chirurgica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502025" y="3038475"/>
            <a:ext cx="4611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altLang="it-IT" sz="200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it-IT" sz="2500">
                <a:solidFill>
                  <a:srgbClr val="FFFEF4"/>
                </a:solidFill>
                <a:latin typeface="Gill Sans"/>
              </a:rPr>
              <a:t>Iridectomia chirurgica</a:t>
            </a:r>
            <a:endParaRPr lang="en-US" altLang="it-IT" sz="2000">
              <a:solidFill>
                <a:srgbClr val="FFFEF4"/>
              </a:solidFill>
              <a:latin typeface="Gill Sans"/>
            </a:endParaRPr>
          </a:p>
          <a:p>
            <a:r>
              <a:rPr lang="en-US" altLang="it-IT" sz="2400">
                <a:solidFill>
                  <a:srgbClr val="FFFEF4"/>
                </a:solidFill>
                <a:latin typeface="Gill Sans"/>
              </a:rPr>
              <a:t>Trabeculectomia</a:t>
            </a:r>
            <a:endParaRPr lang="en-US" altLang="it-IT" sz="2500">
              <a:solidFill>
                <a:srgbClr val="FFFEF4"/>
              </a:solidFill>
              <a:latin typeface="Gill Sans"/>
            </a:endParaRPr>
          </a:p>
          <a:p>
            <a:r>
              <a:rPr lang="en-US" altLang="it-IT" sz="2200">
                <a:solidFill>
                  <a:srgbClr val="FFFEF4"/>
                </a:solidFill>
                <a:latin typeface="Gill Sans"/>
              </a:rPr>
              <a:t>Facoemulsificazione</a:t>
            </a:r>
            <a:endParaRPr lang="en-US" altLang="it-IT" sz="2000">
              <a:solidFill>
                <a:srgbClr val="FFFEF4"/>
              </a:solidFill>
              <a:latin typeface="Gill Sans"/>
            </a:endParaRPr>
          </a:p>
          <a:p>
            <a:r>
              <a:rPr lang="en-US" altLang="it-IT" sz="2000">
                <a:solidFill>
                  <a:srgbClr val="FFFEF4"/>
                </a:solidFill>
                <a:latin typeface="Gill Sans"/>
              </a:rPr>
              <a:t>Paracentesi</a:t>
            </a:r>
          </a:p>
          <a:p>
            <a:r>
              <a:rPr lang="en-US" altLang="it-IT" sz="1700" b="1">
                <a:solidFill>
                  <a:srgbClr val="FFFEF4"/>
                </a:solidFill>
                <a:latin typeface="Gill Sans"/>
              </a:rPr>
              <a:t>Vitrectomia</a:t>
            </a:r>
          </a:p>
          <a:p>
            <a:endParaRPr lang="en-US" altLang="it-IT" sz="1700">
              <a:solidFill>
                <a:srgbClr val="FFFEF4"/>
              </a:solidFill>
              <a:latin typeface="Gill Sans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17500" y="5411788"/>
            <a:ext cx="2474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C000"/>
                </a:solidFill>
                <a:latin typeface="Gill Sans"/>
              </a:rPr>
              <a:t>Parachirurgica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21075" y="5416550"/>
            <a:ext cx="41021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Iridotomia laser (YAG - Argon)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Iridoplastica laser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189163" y="566738"/>
            <a:ext cx="42132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IRIDOTOMIA YAG- laser</a:t>
            </a: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003366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87550" y="1317625"/>
            <a:ext cx="461168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2100">
                <a:solidFill>
                  <a:srgbClr val="FFFFFF"/>
                </a:solidFill>
                <a:latin typeface="Gill Sans"/>
              </a:rPr>
              <a:t> </a:t>
            </a:r>
            <a:r>
              <a:rPr lang="en-US" altLang="it-IT" sz="2500">
                <a:solidFill>
                  <a:srgbClr val="FFFFFF"/>
                </a:solidFill>
                <a:latin typeface="Gill Sans"/>
              </a:rPr>
              <a:t>Rappresenta la procedura terapeutica di prima scelta dopo la terapia medica nel trattamento del glaucoma acuto da blocco pupillare</a:t>
            </a:r>
          </a:p>
          <a:p>
            <a:pPr algn="ctr"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( R. Ritch, M. B Shields, T. Krupin.  Angle closure glaucoma. In: </a:t>
            </a:r>
            <a:r>
              <a:rPr lang="en-US" altLang="it-IT" sz="1700" i="1">
                <a:solidFill>
                  <a:srgbClr val="FFFFFF"/>
                </a:solidFill>
                <a:latin typeface="Gill Sans Light"/>
              </a:rPr>
              <a:t>The glaucomas</a:t>
            </a:r>
            <a:r>
              <a:rPr lang="en-US" altLang="it-IT" sz="1700">
                <a:solidFill>
                  <a:srgbClr val="FFFFFF"/>
                </a:solidFill>
                <a:latin typeface="Gill Sans"/>
              </a:rPr>
              <a:t> 2nd edn. Mosby. 801- 840)</a:t>
            </a: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4465638"/>
            <a:ext cx="31734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4518025"/>
            <a:ext cx="32273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46164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465388" y="334963"/>
            <a:ext cx="421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IRIDOTOMIA YAG- laser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54038" y="906463"/>
            <a:ext cx="76787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FFFF"/>
                </a:solidFill>
                <a:latin typeface="Gill Sans"/>
              </a:rPr>
              <a:t>Determina riapertura dell’angolo camerulare in assenza di sinechie anteriori periferiche nei 2/3 dei casi</a:t>
            </a: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FFFF"/>
                </a:solidFill>
                <a:latin typeface="Gill Sans"/>
              </a:rPr>
              <a:t>Inefficace nell’iride a plateau</a:t>
            </a:r>
          </a:p>
          <a:p>
            <a:pPr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1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100">
              <a:solidFill>
                <a:srgbClr val="FFFFFF"/>
              </a:solidFill>
              <a:latin typeface="Gill Sans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3644900"/>
            <a:ext cx="27241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B2D059-670E-3240-9C5F-0B80C4DF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interest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8532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46063" y="1406525"/>
            <a:ext cx="520382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Incremento IOP 30%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Emorragie 20%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Iriti 11%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Sinechie post 7%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Alterazioni corneali 4%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Danno alla capsula del cristallino (raro)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Sindrome da effusione coroideale in nanoftalmo (poster AAO)</a:t>
            </a:r>
          </a:p>
          <a:p>
            <a:endParaRPr lang="en-US" altLang="it-IT" sz="2500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71700" y="441325"/>
            <a:ext cx="421322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defRPr/>
            </a:pPr>
            <a:r>
              <a:rPr lang="en-US" altLang="it-IT" sz="3000" dirty="0">
                <a:solidFill>
                  <a:schemeClr val="accent2">
                    <a:lumMod val="50000"/>
                  </a:schemeClr>
                </a:solidFill>
              </a:rPr>
              <a:t>IRIDOTOMIA YAG- laser</a:t>
            </a:r>
          </a:p>
          <a:p>
            <a:pPr algn="ctr">
              <a:defRPr/>
            </a:pPr>
            <a:r>
              <a:rPr lang="en-US" altLang="it-IT" sz="3000" dirty="0" err="1">
                <a:solidFill>
                  <a:srgbClr val="FFFFFF"/>
                </a:solidFill>
              </a:rPr>
              <a:t>Complicanze</a:t>
            </a:r>
            <a:endParaRPr lang="en-US" altLang="it-IT" sz="3000" dirty="0">
              <a:solidFill>
                <a:srgbClr val="FFFFFF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5013325"/>
            <a:ext cx="25003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682750"/>
            <a:ext cx="32670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888" y="4429125"/>
            <a:ext cx="3373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73075" y="307975"/>
            <a:ext cx="8197850" cy="40624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defRPr/>
            </a:pPr>
            <a:r>
              <a:rPr lang="en-US" altLang="it-IT" sz="3000" dirty="0">
                <a:solidFill>
                  <a:schemeClr val="accent2">
                    <a:lumMod val="50000"/>
                  </a:schemeClr>
                </a:solidFill>
              </a:rPr>
              <a:t>IRIDECTOMIA CHIRURGICA PERIFERICA</a:t>
            </a:r>
          </a:p>
          <a:p>
            <a:pPr algn="ctr">
              <a:defRPr/>
            </a:pPr>
            <a:endParaRPr lang="en-US" altLang="it-IT" sz="30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it-IT" sz="3000" dirty="0">
                <a:solidFill>
                  <a:srgbClr val="FFFFFF"/>
                </a:solidFill>
              </a:rPr>
              <a:t>Von </a:t>
            </a:r>
            <a:r>
              <a:rPr lang="en-US" altLang="it-IT" sz="3000" dirty="0" err="1">
                <a:solidFill>
                  <a:srgbClr val="FFFFFF"/>
                </a:solidFill>
              </a:rPr>
              <a:t>Graefe</a:t>
            </a:r>
            <a:r>
              <a:rPr lang="en-US" altLang="it-IT" sz="3000" dirty="0">
                <a:solidFill>
                  <a:srgbClr val="FFFFFF"/>
                </a:solidFill>
              </a:rPr>
              <a:t> </a:t>
            </a:r>
            <a:r>
              <a:rPr lang="en-US" altLang="it-IT" sz="3000" dirty="0" err="1">
                <a:solidFill>
                  <a:srgbClr val="FFFFFF"/>
                </a:solidFill>
              </a:rPr>
              <a:t>nel</a:t>
            </a:r>
            <a:r>
              <a:rPr lang="en-US" altLang="it-IT" sz="3000" dirty="0">
                <a:solidFill>
                  <a:srgbClr val="FFFFFF"/>
                </a:solidFill>
              </a:rPr>
              <a:t> 1857 </a:t>
            </a:r>
            <a:r>
              <a:rPr lang="en-US" altLang="it-IT" sz="3000" dirty="0" err="1">
                <a:solidFill>
                  <a:srgbClr val="FFFFFF"/>
                </a:solidFill>
              </a:rPr>
              <a:t>fu</a:t>
            </a:r>
            <a:r>
              <a:rPr lang="en-US" altLang="it-IT" sz="3000" dirty="0">
                <a:solidFill>
                  <a:srgbClr val="FFFFFF"/>
                </a:solidFill>
              </a:rPr>
              <a:t> </a:t>
            </a:r>
            <a:r>
              <a:rPr lang="en-US" altLang="it-IT" sz="3000" dirty="0" err="1">
                <a:solidFill>
                  <a:srgbClr val="FFFFFF"/>
                </a:solidFill>
              </a:rPr>
              <a:t>il</a:t>
            </a:r>
            <a:r>
              <a:rPr lang="en-US" altLang="it-IT" sz="3000" dirty="0">
                <a:solidFill>
                  <a:srgbClr val="FFFFFF"/>
                </a:solidFill>
              </a:rPr>
              <a:t> primo ad </a:t>
            </a:r>
            <a:r>
              <a:rPr lang="en-US" altLang="it-IT" sz="3000" dirty="0" err="1">
                <a:solidFill>
                  <a:srgbClr val="FFFFFF"/>
                </a:solidFill>
              </a:rPr>
              <a:t>effettuare</a:t>
            </a:r>
            <a:r>
              <a:rPr lang="en-US" altLang="it-IT" sz="3000" dirty="0">
                <a:solidFill>
                  <a:srgbClr val="FFFFFF"/>
                </a:solidFill>
              </a:rPr>
              <a:t> un </a:t>
            </a:r>
            <a:r>
              <a:rPr lang="en-US" altLang="it-IT" sz="3000" dirty="0" err="1">
                <a:solidFill>
                  <a:srgbClr val="FFFFFF"/>
                </a:solidFill>
              </a:rPr>
              <a:t>iridectomia</a:t>
            </a:r>
            <a:r>
              <a:rPr lang="en-US" altLang="it-IT" sz="3000" dirty="0">
                <a:solidFill>
                  <a:srgbClr val="FFFFFF"/>
                </a:solidFill>
              </a:rPr>
              <a:t> </a:t>
            </a:r>
            <a:r>
              <a:rPr lang="en-US" altLang="it-IT" sz="3000" dirty="0" err="1">
                <a:solidFill>
                  <a:srgbClr val="FFFFFF"/>
                </a:solidFill>
              </a:rPr>
              <a:t>chirurgica</a:t>
            </a:r>
            <a:r>
              <a:rPr lang="en-US" altLang="it-IT" sz="3000" dirty="0">
                <a:solidFill>
                  <a:srgbClr val="FFFFFF"/>
                </a:solidFill>
              </a:rPr>
              <a:t> </a:t>
            </a:r>
            <a:r>
              <a:rPr lang="en-US" altLang="it-IT" sz="3000" dirty="0" err="1">
                <a:solidFill>
                  <a:srgbClr val="FFFFFF"/>
                </a:solidFill>
              </a:rPr>
              <a:t>nel</a:t>
            </a:r>
            <a:r>
              <a:rPr lang="en-US" altLang="it-IT" sz="3000" dirty="0">
                <a:solidFill>
                  <a:srgbClr val="FFFFFF"/>
                </a:solidFill>
              </a:rPr>
              <a:t> </a:t>
            </a:r>
            <a:r>
              <a:rPr lang="en-US" altLang="it-IT" sz="3000" dirty="0" err="1">
                <a:solidFill>
                  <a:srgbClr val="FFFFFF"/>
                </a:solidFill>
              </a:rPr>
              <a:t>trattamento</a:t>
            </a:r>
            <a:r>
              <a:rPr lang="en-US" altLang="it-IT" sz="3000" dirty="0">
                <a:solidFill>
                  <a:srgbClr val="FFFFFF"/>
                </a:solidFill>
              </a:rPr>
              <a:t> del glaucoma </a:t>
            </a:r>
            <a:r>
              <a:rPr lang="en-US" altLang="it-IT" sz="3000" dirty="0" err="1">
                <a:solidFill>
                  <a:srgbClr val="FFFFFF"/>
                </a:solidFill>
              </a:rPr>
              <a:t>acuto</a:t>
            </a:r>
            <a:r>
              <a:rPr lang="en-US" altLang="it-IT" sz="3000" dirty="0">
                <a:solidFill>
                  <a:srgbClr val="FFFFFF"/>
                </a:solidFill>
              </a:rPr>
              <a:t> </a:t>
            </a:r>
            <a:endParaRPr lang="en-US" altLang="it-IT" sz="21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it-IT" sz="1700" dirty="0">
                <a:solidFill>
                  <a:srgbClr val="FFFFFF"/>
                </a:solidFill>
              </a:rPr>
              <a:t>( Von </a:t>
            </a:r>
            <a:r>
              <a:rPr lang="en-US" altLang="it-IT" sz="1700" dirty="0" err="1">
                <a:solidFill>
                  <a:srgbClr val="FFFFFF"/>
                </a:solidFill>
              </a:rPr>
              <a:t>Graefe</a:t>
            </a:r>
            <a:r>
              <a:rPr lang="en-US" altLang="it-IT" sz="1700" dirty="0">
                <a:solidFill>
                  <a:srgbClr val="FFFFFF"/>
                </a:solidFill>
              </a:rPr>
              <a:t> A: </a:t>
            </a:r>
            <a:r>
              <a:rPr lang="en-US" altLang="it-IT" sz="1700" dirty="0" err="1">
                <a:solidFill>
                  <a:srgbClr val="FFFFFF"/>
                </a:solidFill>
              </a:rPr>
              <a:t>Ueber</a:t>
            </a:r>
            <a:r>
              <a:rPr lang="en-US" altLang="it-IT" sz="1700" dirty="0">
                <a:solidFill>
                  <a:srgbClr val="FFFFFF"/>
                </a:solidFill>
              </a:rPr>
              <a:t> die </a:t>
            </a:r>
            <a:r>
              <a:rPr lang="en-US" altLang="it-IT" sz="1700" dirty="0" err="1">
                <a:solidFill>
                  <a:srgbClr val="FFFFFF"/>
                </a:solidFill>
              </a:rPr>
              <a:t>iridectomie</a:t>
            </a:r>
            <a:r>
              <a:rPr lang="en-US" altLang="it-IT" sz="1700" dirty="0">
                <a:solidFill>
                  <a:srgbClr val="FFFFFF"/>
                </a:solidFill>
              </a:rPr>
              <a:t> </a:t>
            </a:r>
            <a:r>
              <a:rPr lang="en-US" altLang="it-IT" sz="1700" dirty="0" err="1">
                <a:solidFill>
                  <a:srgbClr val="FFFFFF"/>
                </a:solidFill>
              </a:rPr>
              <a:t>bei</a:t>
            </a:r>
            <a:r>
              <a:rPr lang="en-US" altLang="it-IT" sz="1700" dirty="0">
                <a:solidFill>
                  <a:srgbClr val="FFFFFF"/>
                </a:solidFill>
              </a:rPr>
              <a:t> </a:t>
            </a:r>
            <a:r>
              <a:rPr lang="en-US" altLang="it-IT" sz="1700" dirty="0" err="1">
                <a:solidFill>
                  <a:srgbClr val="FFFFFF"/>
                </a:solidFill>
              </a:rPr>
              <a:t>glaucom</a:t>
            </a:r>
            <a:r>
              <a:rPr lang="en-US" altLang="it-IT" sz="1700" dirty="0">
                <a:solidFill>
                  <a:srgbClr val="FFFFFF"/>
                </a:solidFill>
              </a:rPr>
              <a:t> und </a:t>
            </a:r>
            <a:r>
              <a:rPr lang="en-US" altLang="it-IT" sz="1700" dirty="0" err="1">
                <a:solidFill>
                  <a:srgbClr val="FFFFFF"/>
                </a:solidFill>
              </a:rPr>
              <a:t>uber</a:t>
            </a:r>
            <a:r>
              <a:rPr lang="en-US" altLang="it-IT" sz="1700" dirty="0">
                <a:solidFill>
                  <a:srgbClr val="FFFFFF"/>
                </a:solidFill>
              </a:rPr>
              <a:t> den </a:t>
            </a:r>
            <a:r>
              <a:rPr lang="en-US" altLang="it-IT" sz="1700" dirty="0" err="1">
                <a:solidFill>
                  <a:srgbClr val="FFFFFF"/>
                </a:solidFill>
              </a:rPr>
              <a:t>glaucomatosen</a:t>
            </a:r>
            <a:r>
              <a:rPr lang="en-US" altLang="it-IT" sz="1700" dirty="0">
                <a:solidFill>
                  <a:srgbClr val="FFFFFF"/>
                </a:solidFill>
              </a:rPr>
              <a:t> process, </a:t>
            </a:r>
            <a:r>
              <a:rPr lang="en-US" altLang="it-IT" sz="1700" i="1" dirty="0" err="1">
                <a:solidFill>
                  <a:srgbClr val="FFFFFF"/>
                </a:solidFill>
                <a:latin typeface="Gill Sans Light" pitchFamily="34" charset="0"/>
              </a:rPr>
              <a:t>Graefes</a:t>
            </a:r>
            <a:r>
              <a:rPr lang="en-US" altLang="it-IT" sz="1700" i="1" dirty="0">
                <a:solidFill>
                  <a:srgbClr val="FFFFFF"/>
                </a:solidFill>
                <a:latin typeface="Gill Sans Light" pitchFamily="34" charset="0"/>
              </a:rPr>
              <a:t> Arch </a:t>
            </a:r>
            <a:r>
              <a:rPr lang="en-US" altLang="it-IT" sz="1700" i="1" dirty="0" err="1">
                <a:solidFill>
                  <a:srgbClr val="FFFFFF"/>
                </a:solidFill>
                <a:latin typeface="Gill Sans Light" pitchFamily="34" charset="0"/>
              </a:rPr>
              <a:t>Clin</a:t>
            </a:r>
            <a:r>
              <a:rPr lang="en-US" altLang="it-IT" sz="1700" i="1" dirty="0">
                <a:solidFill>
                  <a:srgbClr val="FFFFFF"/>
                </a:solidFill>
                <a:latin typeface="Gill Sans Light" pitchFamily="34" charset="0"/>
              </a:rPr>
              <a:t> </a:t>
            </a:r>
            <a:r>
              <a:rPr lang="en-US" altLang="it-IT" sz="1700" i="1" dirty="0" err="1">
                <a:solidFill>
                  <a:srgbClr val="FFFFFF"/>
                </a:solidFill>
                <a:latin typeface="Gill Sans Light" pitchFamily="34" charset="0"/>
              </a:rPr>
              <a:t>Exp</a:t>
            </a:r>
            <a:r>
              <a:rPr lang="en-US" altLang="it-IT" sz="1700" i="1" dirty="0">
                <a:solidFill>
                  <a:srgbClr val="FFFFFF"/>
                </a:solidFill>
                <a:latin typeface="Gill Sans Light" pitchFamily="34" charset="0"/>
              </a:rPr>
              <a:t>  </a:t>
            </a:r>
            <a:r>
              <a:rPr lang="en-US" altLang="it-IT" sz="1700" i="1" dirty="0" err="1">
                <a:solidFill>
                  <a:srgbClr val="FFFFFF"/>
                </a:solidFill>
                <a:latin typeface="Gill Sans Light" pitchFamily="34" charset="0"/>
              </a:rPr>
              <a:t>Ophthalmol</a:t>
            </a:r>
            <a:r>
              <a:rPr lang="en-US" altLang="it-IT" sz="1700" dirty="0">
                <a:solidFill>
                  <a:srgbClr val="FFFFFF"/>
                </a:solidFill>
              </a:rPr>
              <a:t> 3: 456, 1857).</a:t>
            </a:r>
          </a:p>
          <a:p>
            <a:pPr>
              <a:defRPr/>
            </a:pPr>
            <a:endParaRPr lang="en-US" altLang="it-IT" sz="21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altLang="it-IT" sz="17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altLang="it-IT" sz="21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altLang="it-IT" sz="2100" dirty="0">
              <a:solidFill>
                <a:srgbClr val="FFFFFF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3933825"/>
            <a:ext cx="64897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950913" y="280988"/>
            <a:ext cx="751522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defRPr/>
            </a:pPr>
            <a:r>
              <a:rPr lang="en-US" altLang="it-IT" sz="3000" dirty="0">
                <a:solidFill>
                  <a:schemeClr val="accent2">
                    <a:lumMod val="50000"/>
                  </a:schemeClr>
                </a:solidFill>
              </a:rPr>
              <a:t>IRIDECTOMIA CHIRURGICA PERIFERICA</a:t>
            </a:r>
          </a:p>
          <a:p>
            <a:pPr algn="ctr">
              <a:defRPr/>
            </a:pPr>
            <a:endParaRPr lang="en-US" altLang="it-IT" sz="3000" dirty="0">
              <a:solidFill>
                <a:srgbClr val="D30409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26" t="50000" r="54047"/>
          <a:stretch>
            <a:fillRect/>
          </a:stretch>
        </p:blipFill>
        <p:spPr bwMode="auto">
          <a:xfrm>
            <a:off x="365125" y="1204913"/>
            <a:ext cx="353536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 l="55716"/>
          <a:stretch>
            <a:fillRect/>
          </a:stretch>
        </p:blipFill>
        <p:spPr bwMode="auto">
          <a:xfrm>
            <a:off x="4157663" y="1773238"/>
            <a:ext cx="44735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84538"/>
            <a:ext cx="3489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01638" y="138113"/>
            <a:ext cx="8697912" cy="37877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defRPr/>
            </a:pPr>
            <a:r>
              <a:rPr lang="en-US" altLang="it-IT" sz="3000" dirty="0">
                <a:solidFill>
                  <a:schemeClr val="accent2">
                    <a:lumMod val="50000"/>
                  </a:schemeClr>
                </a:solidFill>
              </a:rPr>
              <a:t>IRIDOPLASTICA  ARGON LASER</a:t>
            </a:r>
          </a:p>
          <a:p>
            <a:pPr algn="ctr">
              <a:defRPr/>
            </a:pPr>
            <a:endParaRPr lang="en-US" altLang="it-IT" sz="30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it-IT" sz="2500" dirty="0">
                <a:solidFill>
                  <a:srgbClr val="FFFFFF"/>
                </a:solidFill>
              </a:rPr>
              <a:t>- </a:t>
            </a:r>
            <a:r>
              <a:rPr lang="en-US" altLang="it-IT" sz="2500" dirty="0" err="1">
                <a:solidFill>
                  <a:srgbClr val="FFFFFF"/>
                </a:solidFill>
              </a:rPr>
              <a:t>Nel</a:t>
            </a:r>
            <a:r>
              <a:rPr lang="en-US" altLang="it-IT" sz="2500" dirty="0">
                <a:solidFill>
                  <a:srgbClr val="FFFFFF"/>
                </a:solidFill>
              </a:rPr>
              <a:t> </a:t>
            </a:r>
            <a:r>
              <a:rPr lang="en-US" altLang="it-IT" sz="2500" dirty="0" err="1">
                <a:solidFill>
                  <a:srgbClr val="FFFFFF"/>
                </a:solidFill>
              </a:rPr>
              <a:t>caso</a:t>
            </a:r>
            <a:r>
              <a:rPr lang="en-US" altLang="it-IT" sz="2500" dirty="0">
                <a:solidFill>
                  <a:srgbClr val="FFFFFF"/>
                </a:solidFill>
              </a:rPr>
              <a:t> di </a:t>
            </a:r>
            <a:r>
              <a:rPr lang="en-US" altLang="it-IT" sz="2500" dirty="0" err="1">
                <a:solidFill>
                  <a:srgbClr val="FFFFFF"/>
                </a:solidFill>
              </a:rPr>
              <a:t>ripetute</a:t>
            </a:r>
            <a:r>
              <a:rPr lang="en-US" altLang="it-IT" sz="2500" dirty="0">
                <a:solidFill>
                  <a:srgbClr val="FFFFFF"/>
                </a:solidFill>
              </a:rPr>
              <a:t> </a:t>
            </a:r>
            <a:r>
              <a:rPr lang="en-US" altLang="it-IT" sz="2500" dirty="0" err="1">
                <a:solidFill>
                  <a:srgbClr val="FFFFFF"/>
                </a:solidFill>
              </a:rPr>
              <a:t>apposizioni</a:t>
            </a:r>
            <a:r>
              <a:rPr lang="en-US" altLang="it-IT" sz="2500" dirty="0">
                <a:solidFill>
                  <a:srgbClr val="FFFFFF"/>
                </a:solidFill>
              </a:rPr>
              <a:t> </a:t>
            </a:r>
            <a:r>
              <a:rPr lang="en-US" altLang="it-IT" sz="2500" dirty="0" err="1">
                <a:solidFill>
                  <a:srgbClr val="FFFFFF"/>
                </a:solidFill>
              </a:rPr>
              <a:t>irido</a:t>
            </a:r>
            <a:r>
              <a:rPr lang="en-US" altLang="it-IT" sz="2500" dirty="0">
                <a:solidFill>
                  <a:srgbClr val="FFFFFF"/>
                </a:solidFill>
              </a:rPr>
              <a:t> </a:t>
            </a:r>
            <a:r>
              <a:rPr lang="en-US" altLang="it-IT" sz="2500" dirty="0" err="1">
                <a:solidFill>
                  <a:srgbClr val="FFFFFF"/>
                </a:solidFill>
              </a:rPr>
              <a:t>angolari</a:t>
            </a:r>
            <a:r>
              <a:rPr lang="en-US" altLang="it-IT" sz="2500" dirty="0">
                <a:solidFill>
                  <a:srgbClr val="FFFFFF"/>
                </a:solidFill>
              </a:rPr>
              <a:t> in </a:t>
            </a:r>
            <a:r>
              <a:rPr lang="en-US" altLang="it-IT" sz="2500" dirty="0" err="1">
                <a:solidFill>
                  <a:srgbClr val="FFFFFF"/>
                </a:solidFill>
              </a:rPr>
              <a:t>presenza</a:t>
            </a:r>
            <a:r>
              <a:rPr lang="en-US" altLang="it-IT" sz="2500" dirty="0">
                <a:solidFill>
                  <a:srgbClr val="FFFFFF"/>
                </a:solidFill>
              </a:rPr>
              <a:t> di </a:t>
            </a:r>
            <a:r>
              <a:rPr lang="en-US" altLang="it-IT" sz="2500" dirty="0" err="1">
                <a:solidFill>
                  <a:srgbClr val="FFFFFF"/>
                </a:solidFill>
              </a:rPr>
              <a:t>un’iridotomia</a:t>
            </a:r>
            <a:r>
              <a:rPr lang="en-US" altLang="it-IT" sz="2500" dirty="0">
                <a:solidFill>
                  <a:srgbClr val="FFFFFF"/>
                </a:solidFill>
              </a:rPr>
              <a:t> </a:t>
            </a:r>
            <a:r>
              <a:rPr lang="en-US" altLang="it-IT" sz="2500" dirty="0" err="1">
                <a:solidFill>
                  <a:srgbClr val="FFFFFF"/>
                </a:solidFill>
              </a:rPr>
              <a:t>pervia</a:t>
            </a:r>
            <a:endParaRPr lang="en-US" altLang="it-IT" sz="21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it-IT" sz="2500" dirty="0">
                <a:solidFill>
                  <a:srgbClr val="FFFFFF"/>
                </a:solidFill>
              </a:rPr>
              <a:t> </a:t>
            </a:r>
            <a:r>
              <a:rPr lang="en-US" altLang="it-IT" sz="1700" dirty="0">
                <a:solidFill>
                  <a:srgbClr val="FFFFFF"/>
                </a:solidFill>
              </a:rPr>
              <a:t>(Ritch R:  Argon laser peripheral </a:t>
            </a:r>
            <a:r>
              <a:rPr lang="en-US" altLang="it-IT" sz="1700" dirty="0" err="1">
                <a:solidFill>
                  <a:srgbClr val="FFFFFF"/>
                </a:solidFill>
              </a:rPr>
              <a:t>iridoplasty</a:t>
            </a:r>
            <a:r>
              <a:rPr lang="en-US" altLang="it-IT" sz="1700" dirty="0">
                <a:solidFill>
                  <a:srgbClr val="FFFFFF"/>
                </a:solidFill>
              </a:rPr>
              <a:t>: an overview, </a:t>
            </a:r>
            <a:r>
              <a:rPr lang="en-US" altLang="it-IT" sz="1700" i="1" dirty="0">
                <a:solidFill>
                  <a:srgbClr val="FFFFFF"/>
                </a:solidFill>
                <a:latin typeface="Gill Sans Light" pitchFamily="34" charset="0"/>
              </a:rPr>
              <a:t>J Glaucoma </a:t>
            </a:r>
            <a:r>
              <a:rPr lang="en-US" altLang="it-IT" sz="1700" dirty="0">
                <a:solidFill>
                  <a:srgbClr val="FFFFFF"/>
                </a:solidFill>
              </a:rPr>
              <a:t>1: 206, 1992)</a:t>
            </a:r>
          </a:p>
          <a:p>
            <a:pPr>
              <a:defRPr/>
            </a:pPr>
            <a:r>
              <a:rPr lang="en-US" altLang="it-IT" sz="2500" dirty="0">
                <a:solidFill>
                  <a:srgbClr val="ECFFF9"/>
                </a:solidFill>
              </a:rPr>
              <a:t>- </a:t>
            </a:r>
            <a:r>
              <a:rPr lang="en-US" altLang="it-IT" sz="2500" dirty="0" err="1">
                <a:solidFill>
                  <a:srgbClr val="ECFFF9"/>
                </a:solidFill>
              </a:rPr>
              <a:t>Indicazione</a:t>
            </a:r>
            <a:r>
              <a:rPr lang="en-US" altLang="it-IT" sz="2500" dirty="0">
                <a:solidFill>
                  <a:srgbClr val="ECFFF9"/>
                </a:solidFill>
              </a:rPr>
              <a:t>: </a:t>
            </a:r>
            <a:r>
              <a:rPr lang="en-US" altLang="it-IT" sz="2500" dirty="0" err="1">
                <a:solidFill>
                  <a:srgbClr val="ECFFF9"/>
                </a:solidFill>
              </a:rPr>
              <a:t>iride</a:t>
            </a:r>
            <a:r>
              <a:rPr lang="en-US" altLang="it-IT" sz="2500" dirty="0">
                <a:solidFill>
                  <a:srgbClr val="ECFFF9"/>
                </a:solidFill>
              </a:rPr>
              <a:t> a plateau</a:t>
            </a:r>
          </a:p>
          <a:p>
            <a:pPr>
              <a:defRPr/>
            </a:pPr>
            <a:r>
              <a:rPr lang="en-US" altLang="it-IT" sz="2500" dirty="0">
                <a:solidFill>
                  <a:srgbClr val="ECFFF9"/>
                </a:solidFill>
              </a:rPr>
              <a:t>- </a:t>
            </a:r>
            <a:r>
              <a:rPr lang="en-US" altLang="it-IT" sz="2500" dirty="0" err="1">
                <a:solidFill>
                  <a:srgbClr val="ECFFF9"/>
                </a:solidFill>
              </a:rPr>
              <a:t>Finalità</a:t>
            </a:r>
            <a:r>
              <a:rPr lang="en-US" altLang="it-IT" sz="2500" dirty="0">
                <a:solidFill>
                  <a:srgbClr val="ECFFF9"/>
                </a:solidFill>
              </a:rPr>
              <a:t>: </a:t>
            </a:r>
            <a:r>
              <a:rPr lang="en-US" altLang="it-IT" sz="2500" dirty="0" err="1">
                <a:solidFill>
                  <a:srgbClr val="ECFFF9"/>
                </a:solidFill>
              </a:rPr>
              <a:t>modificare</a:t>
            </a:r>
            <a:r>
              <a:rPr lang="en-US" altLang="it-IT" sz="2500" dirty="0">
                <a:solidFill>
                  <a:srgbClr val="ECFFF9"/>
                </a:solidFill>
              </a:rPr>
              <a:t> </a:t>
            </a:r>
            <a:r>
              <a:rPr lang="en-US" altLang="it-IT" sz="2500" dirty="0" err="1">
                <a:solidFill>
                  <a:srgbClr val="ECFFF9"/>
                </a:solidFill>
              </a:rPr>
              <a:t>il</a:t>
            </a:r>
            <a:r>
              <a:rPr lang="en-US" altLang="it-IT" sz="2500" dirty="0">
                <a:solidFill>
                  <a:srgbClr val="ECFFF9"/>
                </a:solidFill>
              </a:rPr>
              <a:t> </a:t>
            </a:r>
            <a:r>
              <a:rPr lang="en-US" altLang="it-IT" sz="2500" dirty="0" err="1">
                <a:solidFill>
                  <a:srgbClr val="ECFFF9"/>
                </a:solidFill>
              </a:rPr>
              <a:t>profilo</a:t>
            </a:r>
            <a:r>
              <a:rPr lang="en-US" altLang="it-IT" sz="2500" dirty="0">
                <a:solidFill>
                  <a:srgbClr val="ECFFF9"/>
                </a:solidFill>
              </a:rPr>
              <a:t> </a:t>
            </a:r>
            <a:r>
              <a:rPr lang="en-US" altLang="it-IT" sz="2500" dirty="0" err="1">
                <a:solidFill>
                  <a:srgbClr val="ECFFF9"/>
                </a:solidFill>
              </a:rPr>
              <a:t>dell’iride</a:t>
            </a:r>
            <a:r>
              <a:rPr lang="en-US" altLang="it-IT" sz="2500" dirty="0">
                <a:solidFill>
                  <a:srgbClr val="ECFFF9"/>
                </a:solidFill>
              </a:rPr>
              <a:t> </a:t>
            </a:r>
            <a:r>
              <a:rPr lang="en-US" altLang="it-IT" sz="2500" dirty="0" err="1">
                <a:solidFill>
                  <a:srgbClr val="ECFFF9"/>
                </a:solidFill>
              </a:rPr>
              <a:t>periferica</a:t>
            </a:r>
            <a:endParaRPr lang="en-US" altLang="it-IT" sz="2500" dirty="0">
              <a:solidFill>
                <a:srgbClr val="ECFFF9"/>
              </a:solidFill>
            </a:endParaRPr>
          </a:p>
          <a:p>
            <a:pPr>
              <a:defRPr/>
            </a:pPr>
            <a:endParaRPr lang="en-US" altLang="it-IT" sz="2500" dirty="0">
              <a:solidFill>
                <a:srgbClr val="ECFFF9"/>
              </a:solidFill>
            </a:endParaRPr>
          </a:p>
          <a:p>
            <a:pPr>
              <a:defRPr/>
            </a:pPr>
            <a:endParaRPr lang="en-US" altLang="it-IT" sz="17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altLang="it-IT" sz="1700" dirty="0">
              <a:solidFill>
                <a:srgbClr val="FFFFFF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3375025"/>
            <a:ext cx="3949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818063" y="3165475"/>
            <a:ext cx="35226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- No farmaci sistemici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- Decremento IOP + rapidamente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- Se l’attacco acuto non si risolve con i farmaci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- Permette una migliore iridotomia laser</a:t>
            </a:r>
          </a:p>
          <a:p>
            <a:r>
              <a:rPr lang="en-US" altLang="it-IT" sz="2500">
                <a:solidFill>
                  <a:srgbClr val="FFFFFF"/>
                </a:solidFill>
                <a:latin typeface="Gill Sans"/>
              </a:rPr>
              <a:t>- Rischio di formazione di sinechie periferiche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955675"/>
            <a:ext cx="260508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4175" y="396875"/>
            <a:ext cx="764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IRIDOPLASTICA  ARGON LASER 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763" y="938213"/>
            <a:ext cx="31242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1163" y="3835400"/>
            <a:ext cx="30607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5438" y="5737225"/>
            <a:ext cx="4246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12763" y="3478213"/>
            <a:ext cx="46132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altLang="it-IT" sz="2100">
                <a:solidFill>
                  <a:srgbClr val="FFFFFF"/>
                </a:solidFill>
                <a:latin typeface="Gill Sans"/>
              </a:rPr>
              <a:t>La procedura consiste nel creare un anello di spot ( 500 </a:t>
            </a:r>
            <a:r>
              <a:rPr lang="en-US" altLang="it-IT" sz="2100">
                <a:solidFill>
                  <a:srgbClr val="FFFFFF"/>
                </a:solidFill>
                <a:latin typeface="Lucida Grande"/>
              </a:rPr>
              <a:t>μ</a:t>
            </a:r>
            <a:r>
              <a:rPr lang="en-US" altLang="it-IT" sz="2100">
                <a:solidFill>
                  <a:srgbClr val="FFFFFF"/>
                </a:solidFill>
                <a:latin typeface="Gill Sans"/>
              </a:rPr>
              <a:t>m, 0,5 sec. , 200- 400 mW) in maniera circumferenziale sull’iride periferica allo scopo di contrarre lo stroma irideo tra il sito di impatto e l’angolo determinando l’approfondimento della C.A.</a:t>
            </a:r>
            <a:r>
              <a:rPr lang="en-US" altLang="it-IT" sz="2500">
                <a:solidFill>
                  <a:srgbClr val="FFFFFF"/>
                </a:solidFill>
                <a:latin typeface="Gill Sans"/>
              </a:rPr>
              <a:t> </a:t>
            </a:r>
          </a:p>
          <a:p>
            <a:pPr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(York K, Ritch R, Szmyd LJ: Argon laser peripheral iridoplasty: indications, techniques, and results, </a:t>
            </a:r>
            <a:r>
              <a:rPr lang="en-US" altLang="it-IT" sz="1700" i="1">
                <a:solidFill>
                  <a:srgbClr val="FFFFFF"/>
                </a:solidFill>
                <a:latin typeface="Gill Sans Light"/>
              </a:rPr>
              <a:t>Invest Ophthalmology Vis Sci </a:t>
            </a:r>
            <a:r>
              <a:rPr lang="en-US" altLang="it-IT" sz="1700">
                <a:solidFill>
                  <a:srgbClr val="FFFFFF"/>
                </a:solidFill>
                <a:latin typeface="Gill Sans"/>
              </a:rPr>
              <a:t>25: 94, 1984).</a:t>
            </a: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31775" y="174625"/>
            <a:ext cx="868045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PARACENTESI</a:t>
            </a: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2800">
                <a:solidFill>
                  <a:srgbClr val="FFFFFF"/>
                </a:solidFill>
                <a:latin typeface="Gill Sans"/>
              </a:rPr>
              <a:t>Può ridurre la pressione intraoculare e la sintomatologia algica nei pazienti in cui l’iridotomia YAG- laser non è possibile per l’edema corneale</a:t>
            </a:r>
          </a:p>
          <a:p>
            <a:pPr algn="ctr">
              <a:tabLst>
                <a:tab pos="1066800" algn="l"/>
              </a:tabLst>
            </a:pPr>
            <a:endParaRPr lang="en-US" altLang="it-IT" sz="28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2800">
                <a:solidFill>
                  <a:srgbClr val="FFFFFF"/>
                </a:solidFill>
                <a:latin typeface="Gill Sans"/>
              </a:rPr>
              <a:t>Il rapido controllo della PIO riduce il danno ischemico dei tessuti oculari e il rischio di formazione di sinechie angolari</a:t>
            </a:r>
          </a:p>
          <a:p>
            <a:pPr algn="ctr"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(Lam D. Efficacy of immediate anterior chamber paracentesis in PACG. </a:t>
            </a:r>
            <a:r>
              <a:rPr lang="en-US" altLang="it-IT" sz="1700" i="1">
                <a:solidFill>
                  <a:srgbClr val="FFFFFF"/>
                </a:solidFill>
                <a:latin typeface="Gill Sans Light"/>
              </a:rPr>
              <a:t>Ophthalmology</a:t>
            </a:r>
            <a:r>
              <a:rPr lang="en-US" altLang="it-IT" sz="1700">
                <a:solidFill>
                  <a:srgbClr val="FFFFFF"/>
                </a:solidFill>
                <a:latin typeface="Gill Sans"/>
              </a:rPr>
              <a:t> 2002)</a:t>
            </a:r>
          </a:p>
          <a:p>
            <a:pPr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941888"/>
            <a:ext cx="54022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6725" y="333375"/>
            <a:ext cx="8280400" cy="43386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defRPr/>
            </a:pPr>
            <a:r>
              <a:rPr lang="en-US" altLang="it-IT" sz="2800" dirty="0">
                <a:solidFill>
                  <a:srgbClr val="003366"/>
                </a:solidFill>
              </a:rPr>
              <a:t>TRABECULECTOMIA</a:t>
            </a:r>
          </a:p>
          <a:p>
            <a:pPr algn="ctr">
              <a:defRPr/>
            </a:pPr>
            <a:endParaRPr lang="en-US" altLang="it-IT" sz="2800" dirty="0">
              <a:solidFill>
                <a:srgbClr val="003366"/>
              </a:solidFill>
            </a:endParaRPr>
          </a:p>
          <a:p>
            <a:pPr>
              <a:defRPr/>
            </a:pPr>
            <a:r>
              <a:rPr lang="en-US" altLang="it-IT" sz="2400" dirty="0">
                <a:solidFill>
                  <a:srgbClr val="FFFFFF"/>
                </a:solidFill>
              </a:rPr>
              <a:t>-   </a:t>
            </a:r>
            <a:r>
              <a:rPr lang="en-US" altLang="it-IT" sz="2400" dirty="0" err="1">
                <a:solidFill>
                  <a:srgbClr val="FFFFFF"/>
                </a:solidFill>
              </a:rPr>
              <a:t>Percentuale</a:t>
            </a:r>
            <a:r>
              <a:rPr lang="en-US" altLang="it-IT" sz="2400" dirty="0">
                <a:solidFill>
                  <a:srgbClr val="FFFFFF"/>
                </a:solidFill>
              </a:rPr>
              <a:t> di </a:t>
            </a:r>
            <a:r>
              <a:rPr lang="en-US" altLang="it-IT" sz="2400" dirty="0" err="1">
                <a:solidFill>
                  <a:srgbClr val="FFFFFF"/>
                </a:solidFill>
              </a:rPr>
              <a:t>successo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più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bassa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rispetto</a:t>
            </a:r>
            <a:r>
              <a:rPr lang="en-US" altLang="it-IT" sz="2400" dirty="0">
                <a:solidFill>
                  <a:srgbClr val="FFFFFF"/>
                </a:solidFill>
              </a:rPr>
              <a:t> al glaucoma </a:t>
            </a:r>
            <a:r>
              <a:rPr lang="en-US" altLang="it-IT" sz="2400" dirty="0" err="1">
                <a:solidFill>
                  <a:srgbClr val="FFFFFF"/>
                </a:solidFill>
              </a:rPr>
              <a:t>primario</a:t>
            </a:r>
            <a:r>
              <a:rPr lang="en-US" altLang="it-IT" sz="2400" dirty="0">
                <a:solidFill>
                  <a:srgbClr val="FFFFFF"/>
                </a:solidFill>
              </a:rPr>
              <a:t> ad </a:t>
            </a:r>
            <a:r>
              <a:rPr lang="en-US" altLang="it-IT" sz="2400" dirty="0" err="1">
                <a:solidFill>
                  <a:srgbClr val="FFFFFF"/>
                </a:solidFill>
              </a:rPr>
              <a:t>angolo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aperto</a:t>
            </a:r>
            <a:r>
              <a:rPr lang="en-US" altLang="it-IT" sz="2400" dirty="0">
                <a:solidFill>
                  <a:srgbClr val="FFFFFF"/>
                </a:solidFill>
              </a:rPr>
              <a:t> per la </a:t>
            </a:r>
            <a:r>
              <a:rPr lang="en-US" altLang="it-IT" sz="2400" dirty="0" err="1">
                <a:solidFill>
                  <a:srgbClr val="FFFFFF"/>
                </a:solidFill>
              </a:rPr>
              <a:t>presenza</a:t>
            </a:r>
            <a:r>
              <a:rPr lang="en-US" altLang="it-IT" sz="2400" dirty="0">
                <a:solidFill>
                  <a:srgbClr val="FFFFFF"/>
                </a:solidFill>
              </a:rPr>
              <a:t> di </a:t>
            </a:r>
            <a:r>
              <a:rPr lang="en-US" altLang="it-IT" sz="2400" dirty="0" err="1">
                <a:solidFill>
                  <a:srgbClr val="FFFFFF"/>
                </a:solidFill>
              </a:rPr>
              <a:t>sinechie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angolari</a:t>
            </a:r>
            <a:endParaRPr lang="en-US" altLang="it-IT" sz="24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n-US" altLang="it-IT" sz="1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altLang="it-IT" sz="2400" dirty="0" err="1">
                <a:solidFill>
                  <a:srgbClr val="FFFFFF"/>
                </a:solidFill>
              </a:rPr>
              <a:t>Tecnica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inficiata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dall’elevato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livello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pressorio</a:t>
            </a:r>
            <a:r>
              <a:rPr lang="en-US" altLang="it-IT" sz="2400" dirty="0">
                <a:solidFill>
                  <a:srgbClr val="FFFFFF"/>
                </a:solidFill>
              </a:rPr>
              <a:t> e </a:t>
            </a:r>
            <a:r>
              <a:rPr lang="en-US" altLang="it-IT" sz="2400" dirty="0" err="1">
                <a:solidFill>
                  <a:srgbClr val="FFFFFF"/>
                </a:solidFill>
              </a:rPr>
              <a:t>dallo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stato</a:t>
            </a:r>
            <a:r>
              <a:rPr lang="en-US" altLang="it-IT" sz="2400" dirty="0">
                <a:solidFill>
                  <a:srgbClr val="FFFFFF"/>
                </a:solidFill>
              </a:rPr>
              <a:t> di </a:t>
            </a:r>
            <a:r>
              <a:rPr lang="en-US" altLang="it-IT" sz="2400" dirty="0" err="1">
                <a:solidFill>
                  <a:srgbClr val="FFFFFF"/>
                </a:solidFill>
              </a:rPr>
              <a:t>infammazione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oculare</a:t>
            </a:r>
            <a:endParaRPr lang="en-US" altLang="it-IT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en-US" altLang="it-IT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altLang="it-IT" sz="2400" dirty="0" err="1">
                <a:solidFill>
                  <a:srgbClr val="FFFFFF"/>
                </a:solidFill>
              </a:rPr>
              <a:t>Valutare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dispositivi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</a:rPr>
              <a:t>valvolari</a:t>
            </a:r>
            <a:endParaRPr lang="en-US" altLang="it-IT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en-US" altLang="it-IT" sz="2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altLang="it-IT" sz="2000" dirty="0">
              <a:solidFill>
                <a:srgbClr val="FFFFFF"/>
              </a:solidFill>
              <a:latin typeface="Times New Roman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4668838"/>
            <a:ext cx="2797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501650" y="404813"/>
            <a:ext cx="81518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FACOEMULSIFICAZIONE</a:t>
            </a: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003366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endParaRPr lang="en-US" altLang="it-IT" sz="3200">
              <a:solidFill>
                <a:srgbClr val="003366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Presenta effetti positivi sulla configurazione della C.A determinandone un suo ampliamento</a:t>
            </a:r>
          </a:p>
          <a:p>
            <a:pPr algn="ctr">
              <a:tabLst>
                <a:tab pos="1066800" algn="l"/>
              </a:tabLst>
            </a:pPr>
            <a:endParaRPr lang="en-US" altLang="it-IT" sz="24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Indicata in caso di intumescenza del cristallino</a:t>
            </a:r>
          </a:p>
          <a:p>
            <a:pPr algn="ctr">
              <a:tabLst>
                <a:tab pos="1066800" algn="l"/>
              </a:tabLst>
            </a:pPr>
            <a:endParaRPr lang="en-US" altLang="it-IT" sz="24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Riduce i livelli di IOP di circa 10. 2 mmHg nella prima settimana post- intervento</a:t>
            </a:r>
          </a:p>
          <a:p>
            <a:pPr algn="ctr">
              <a:tabLst>
                <a:tab pos="1066800" algn="l"/>
              </a:tabLst>
            </a:pPr>
            <a:endParaRPr lang="it-IT" altLang="it-IT" sz="24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it-IT" altLang="it-IT" sz="2400">
                <a:solidFill>
                  <a:srgbClr val="FFFFFF"/>
                </a:solidFill>
                <a:latin typeface="Gill Sans"/>
              </a:rPr>
              <a:t>riduzione di 6,4 mmHg ad 1 anno</a:t>
            </a: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1062038"/>
            <a:ext cx="469423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424113"/>
            <a:ext cx="53578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ttangolo 1"/>
          <p:cNvSpPr>
            <a:spLocks noChangeArrowheads="1"/>
          </p:cNvSpPr>
          <p:nvPr/>
        </p:nvSpPr>
        <p:spPr bwMode="auto">
          <a:xfrm>
            <a:off x="1930400" y="223838"/>
            <a:ext cx="5018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it-IT" sz="3200">
                <a:solidFill>
                  <a:srgbClr val="003366"/>
                </a:solidFill>
                <a:latin typeface="Gill Sans"/>
              </a:rPr>
              <a:t>FACOEMULSIFICAZIONE</a:t>
            </a:r>
          </a:p>
        </p:txBody>
      </p:sp>
      <p:sp>
        <p:nvSpPr>
          <p:cNvPr id="53252" name="CasellaDiTesto 2"/>
          <p:cNvSpPr txBox="1">
            <a:spLocks noChangeArrowheads="1"/>
          </p:cNvSpPr>
          <p:nvPr/>
        </p:nvSpPr>
        <p:spPr bwMode="auto">
          <a:xfrm>
            <a:off x="1547813" y="5229225"/>
            <a:ext cx="5545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Gill Sans"/>
              </a:rPr>
              <a:t>- RIDUZIONE IOP </a:t>
            </a:r>
            <a:r>
              <a:rPr lang="it-IT" altLang="it-IT" sz="2000">
                <a:latin typeface="Gill Sans"/>
              </a:rPr>
              <a:t>30%</a:t>
            </a:r>
            <a:endParaRPr lang="it-IT" sz="2000">
              <a:latin typeface="Gill Sans"/>
            </a:endParaRPr>
          </a:p>
          <a:p>
            <a:r>
              <a:rPr lang="it-IT" sz="2000">
                <a:latin typeface="Gill Sans"/>
              </a:rPr>
              <a:t>- AUMENTATA PROFONDITA’ DELLA C.A</a:t>
            </a:r>
          </a:p>
          <a:p>
            <a:r>
              <a:rPr lang="it-IT" sz="2000">
                <a:latin typeface="Gill Sans"/>
              </a:rPr>
              <a:t>- RIDUZIONE DEL NUMERO DI COLLIRI 58%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contenuto 2"/>
          <p:cNvSpPr>
            <a:spLocks noGrp="1"/>
          </p:cNvSpPr>
          <p:nvPr>
            <p:ph idx="1"/>
          </p:nvPr>
        </p:nvSpPr>
        <p:spPr bwMode="auto">
          <a:xfrm>
            <a:off x="323850" y="4868863"/>
            <a:ext cx="8228013" cy="45259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22250" indent="0" eaLnBrk="1" hangingPunct="1">
              <a:buFont typeface="Gill Sans"/>
              <a:buNone/>
            </a:pPr>
            <a:r>
              <a:rPr lang="it-IT"/>
              <a:t>- Apertura dell’angolo misurata all’ OCT dopo facoemulsificazione</a:t>
            </a:r>
          </a:p>
        </p:txBody>
      </p:sp>
      <p:sp>
        <p:nvSpPr>
          <p:cNvPr id="54274" name="Rettangolo 3"/>
          <p:cNvSpPr>
            <a:spLocks noChangeArrowheads="1"/>
          </p:cNvSpPr>
          <p:nvPr/>
        </p:nvSpPr>
        <p:spPr bwMode="auto">
          <a:xfrm>
            <a:off x="1547813" y="300038"/>
            <a:ext cx="5741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t-IT" sz="3200">
                <a:solidFill>
                  <a:srgbClr val="003366"/>
                </a:solidFill>
                <a:latin typeface="Gill Sans"/>
              </a:rPr>
              <a:t>FACOEMULSIFICAZIONE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782796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8012" cy="4524375"/>
          </a:xfrm>
        </p:spPr>
        <p:txBody>
          <a:bodyPr/>
          <a:lstStyle/>
          <a:p>
            <a:pPr marL="223234" indent="0" algn="ctr" eaLnBrk="1" hangingPunct="1">
              <a:spcAft>
                <a:spcPts val="1828"/>
              </a:spcAft>
              <a:buFont typeface="Gill Sans" pitchFamily="34" charset="0"/>
              <a:buNone/>
              <a:defRPr/>
            </a:pPr>
            <a:r>
              <a:rPr lang="it-IT" altLang="it-IT" sz="2800" dirty="0"/>
              <a:t>Chiusura d’angolo primaria </a:t>
            </a:r>
            <a:r>
              <a:rPr lang="it-IT" altLang="it-IT" sz="2800" dirty="0">
                <a:solidFill>
                  <a:schemeClr val="bg1"/>
                </a:solidFill>
              </a:rPr>
              <a:t>( </a:t>
            </a:r>
            <a:r>
              <a:rPr lang="it-IT" altLang="it-IT" sz="2800" dirty="0">
                <a:solidFill>
                  <a:srgbClr val="C00000"/>
                </a:solidFill>
              </a:rPr>
              <a:t>PAC</a:t>
            </a:r>
            <a:r>
              <a:rPr lang="it-IT" altLang="it-IT" sz="2800" dirty="0">
                <a:solidFill>
                  <a:schemeClr val="bg1"/>
                </a:solidFill>
              </a:rPr>
              <a:t> ): </a:t>
            </a:r>
            <a:r>
              <a:rPr lang="it-IT" altLang="it-IT" sz="2800" dirty="0"/>
              <a:t>apposizione dell’iride sul </a:t>
            </a:r>
            <a:r>
              <a:rPr lang="it-IT" altLang="it-IT" sz="2800" dirty="0" err="1"/>
              <a:t>trabecolato</a:t>
            </a:r>
            <a:r>
              <a:rPr lang="it-IT" altLang="it-IT" sz="2800" dirty="0"/>
              <a:t> con sua chiusura ed incremento della IOP. Può essere asintomatica</a:t>
            </a:r>
          </a:p>
          <a:p>
            <a:pPr marL="223234" indent="0" eaLnBrk="1" hangingPunct="1">
              <a:spcAft>
                <a:spcPts val="1828"/>
              </a:spcAft>
              <a:buFont typeface="Gill Sans" pitchFamily="34" charset="0"/>
              <a:buNone/>
              <a:defRPr/>
            </a:pPr>
            <a:endParaRPr lang="it-IT" altLang="it-IT" sz="1600" dirty="0"/>
          </a:p>
          <a:p>
            <a:pPr marL="526833" indent="-303599" eaLnBrk="1" hangingPunct="1">
              <a:spcAft>
                <a:spcPts val="1828"/>
              </a:spcAft>
              <a:buFontTx/>
              <a:buNone/>
              <a:defRPr/>
            </a:pPr>
            <a:r>
              <a:rPr lang="it-IT" altLang="it-IT" sz="2800" dirty="0"/>
              <a:t>           Se acuta</a:t>
            </a:r>
            <a:r>
              <a:rPr lang="it-IT" altLang="it-IT" sz="2800" dirty="0">
                <a:sym typeface="Wingdings" panose="05000000000000000000" pitchFamily="2" charset="2"/>
              </a:rPr>
              <a:t> sintomatica (</a:t>
            </a:r>
            <a:r>
              <a:rPr lang="it-IT" altLang="it-IT" sz="2800" dirty="0">
                <a:solidFill>
                  <a:srgbClr val="C00000"/>
                </a:solidFill>
                <a:sym typeface="Wingdings" panose="05000000000000000000" pitchFamily="2" charset="2"/>
              </a:rPr>
              <a:t>APAC</a:t>
            </a:r>
            <a:r>
              <a:rPr lang="it-IT" altLang="it-IT" sz="2800" dirty="0">
                <a:sym typeface="Wingdings" panose="05000000000000000000" pitchFamily="2" charset="2"/>
              </a:rPr>
              <a:t>)</a:t>
            </a:r>
          </a:p>
          <a:p>
            <a:pPr marL="526833" indent="-303599" eaLnBrk="1" hangingPunct="1">
              <a:spcAft>
                <a:spcPts val="1828"/>
              </a:spcAft>
              <a:buFontTx/>
              <a:buNone/>
              <a:defRPr/>
            </a:pPr>
            <a:endParaRPr lang="it-IT" altLang="it-IT" sz="1200" dirty="0"/>
          </a:p>
          <a:p>
            <a:pPr marL="526833" indent="-303599" eaLnBrk="1" hangingPunct="1">
              <a:spcAft>
                <a:spcPts val="1828"/>
              </a:spcAft>
              <a:buFontTx/>
              <a:buNone/>
              <a:defRPr/>
            </a:pPr>
            <a:r>
              <a:rPr lang="it-IT" altLang="it-IT" sz="2800" dirty="0"/>
              <a:t>		</a:t>
            </a:r>
            <a:r>
              <a:rPr lang="it-IT" altLang="it-IT" sz="3200" b="1" dirty="0">
                <a:solidFill>
                  <a:srgbClr val="003366"/>
                </a:solidFill>
                <a:sym typeface="Wingdings" pitchFamily="2" charset="2"/>
              </a:rPr>
              <a:t>  formazione sinechie angolari </a:t>
            </a:r>
          </a:p>
          <a:p>
            <a:pPr marL="526833" indent="-303599" eaLnBrk="1" hangingPunct="1">
              <a:spcAft>
                <a:spcPts val="1828"/>
              </a:spcAft>
              <a:buFontTx/>
              <a:buNone/>
              <a:defRPr/>
            </a:pPr>
            <a:endParaRPr lang="it-IT" altLang="it-IT" sz="500" dirty="0"/>
          </a:p>
          <a:p>
            <a:pPr marL="526833" indent="-303599" algn="ctr" eaLnBrk="1" hangingPunct="1">
              <a:spcAft>
                <a:spcPts val="1828"/>
              </a:spcAft>
              <a:buFontTx/>
              <a:buNone/>
              <a:defRPr/>
            </a:pPr>
            <a:r>
              <a:rPr lang="it-IT" altLang="it-IT" sz="2800" dirty="0"/>
              <a:t>   Glaucoma primario ad angolo chiuso ( </a:t>
            </a:r>
            <a:r>
              <a:rPr lang="it-IT" altLang="it-IT" sz="2800" dirty="0">
                <a:solidFill>
                  <a:srgbClr val="C00000"/>
                </a:solidFill>
              </a:rPr>
              <a:t>PACG</a:t>
            </a:r>
            <a:r>
              <a:rPr lang="it-IT" altLang="it-IT" sz="2800" dirty="0"/>
              <a:t>): l’incremento della IOP si associa a danni del nervo ottico e riduzione </a:t>
            </a:r>
            <a:r>
              <a:rPr lang="it-IT" altLang="it-IT" sz="2800" dirty="0" err="1"/>
              <a:t>campimetrica</a:t>
            </a:r>
            <a:endParaRPr lang="it-IT" altLang="it-IT" sz="2800" dirty="0"/>
          </a:p>
          <a:p>
            <a:pPr marL="526833" indent="-303599" eaLnBrk="1" hangingPunct="1">
              <a:spcAft>
                <a:spcPts val="1828"/>
              </a:spcAft>
              <a:buFont typeface="Gill Sans" pitchFamily="34" charset="0"/>
              <a:buChar char="•"/>
              <a:defRPr/>
            </a:pPr>
            <a:endParaRPr lang="it-IT" altLang="it-IT" sz="2800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803275" y="781050"/>
            <a:ext cx="75279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003366"/>
                </a:solidFill>
                <a:latin typeface="Gill Sans"/>
              </a:rPr>
              <a:t>PROFILASSI dell’ OCCHIO ADELFO</a:t>
            </a: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 algn="ctr">
              <a:tabLst>
                <a:tab pos="1066800" algn="l"/>
              </a:tabLst>
            </a:pPr>
            <a:r>
              <a:rPr lang="en-US" altLang="it-IT" sz="3000">
                <a:solidFill>
                  <a:srgbClr val="FFFFFF"/>
                </a:solidFill>
                <a:latin typeface="Gill Sans"/>
              </a:rPr>
              <a:t>L’efficacia dell’iridotomia laser o dell’iridectomia chirurgica periferica è risultata essere sovrapponibile  negli occhi di pazienti che avevano sviluppato  AAC nell’occhio controlaterale (90%)</a:t>
            </a:r>
          </a:p>
          <a:p>
            <a:pPr algn="ctr">
              <a:tabLst>
                <a:tab pos="1066800" algn="l"/>
              </a:tabLst>
            </a:pPr>
            <a:endParaRPr lang="en-US" altLang="it-IT" sz="3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(Schwenn O, Sell F e al. Prophylactic Nd : YAG laser iridotomy versus surgical iridectomy: a randomized, prospective study. </a:t>
            </a:r>
            <a:r>
              <a:rPr lang="en-US" altLang="it-IT" sz="1700" i="1">
                <a:solidFill>
                  <a:srgbClr val="FFFFFF"/>
                </a:solidFill>
                <a:latin typeface="Gill Sans Light"/>
              </a:rPr>
              <a:t>Ger J Ophthalmol</a:t>
            </a:r>
            <a:r>
              <a:rPr lang="en-US" altLang="it-IT" sz="1700">
                <a:solidFill>
                  <a:srgbClr val="FFFFFF"/>
                </a:solidFill>
                <a:latin typeface="Gill Sans"/>
              </a:rPr>
              <a:t> 1995; 4: 374- 9)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79388" y="301625"/>
            <a:ext cx="856932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66800" algn="l"/>
              </a:tabLst>
            </a:pPr>
            <a:r>
              <a:rPr lang="en-US" altLang="it-IT" sz="2500">
                <a:solidFill>
                  <a:srgbClr val="003366"/>
                </a:solidFill>
                <a:latin typeface="Gill Sans"/>
              </a:rPr>
              <a:t>GLAUCOMA PRIMARIO AD ANGOLO CHIUSO</a:t>
            </a:r>
          </a:p>
          <a:p>
            <a:pPr>
              <a:tabLst>
                <a:tab pos="1066800" algn="l"/>
              </a:tabLst>
            </a:pPr>
            <a:r>
              <a:rPr lang="en-US" altLang="it-IT" sz="2500">
                <a:solidFill>
                  <a:srgbClr val="D31010"/>
                </a:solidFill>
                <a:latin typeface="Gill Sans"/>
              </a:rPr>
              <a:t> </a:t>
            </a:r>
          </a:p>
          <a:p>
            <a:pPr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5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endParaRPr lang="en-US" altLang="it-IT" sz="2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In ciascun livello di blocco può esserci una componente di ciascuno dei livelli che lo precedono. Il trattamento appropriato diventa più complesso per ciascun livello di blocco, poichè può richiedere i trattamenti per livelli inferiori di blocco.</a:t>
            </a:r>
          </a:p>
          <a:p>
            <a:pPr>
              <a:tabLst>
                <a:tab pos="1066800" algn="l"/>
              </a:tabLst>
            </a:pPr>
            <a:r>
              <a:rPr lang="en-US" altLang="it-IT" sz="1700">
                <a:latin typeface="Gill Sans"/>
              </a:rPr>
              <a:t>( R. Ritch, M. B Shields, T. Krupin.  Angle closure glaucoma. In: </a:t>
            </a:r>
            <a:r>
              <a:rPr lang="en-US" altLang="it-IT" sz="1700" i="1">
                <a:latin typeface="Gill Sans Light"/>
              </a:rPr>
              <a:t>The glaucomas</a:t>
            </a:r>
            <a:r>
              <a:rPr lang="en-US" altLang="it-IT" sz="1700">
                <a:latin typeface="Gill Sans"/>
              </a:rPr>
              <a:t> </a:t>
            </a:r>
            <a:r>
              <a:rPr lang="en-US" altLang="it-IT" sz="1700" i="1">
                <a:latin typeface="Gill Sans Light"/>
              </a:rPr>
              <a:t>2nd edn. Mosby. 801- 840</a:t>
            </a:r>
            <a:r>
              <a:rPr lang="en-US" altLang="it-IT" sz="1700">
                <a:latin typeface="Gill Sans"/>
              </a:rPr>
              <a:t>).</a:t>
            </a: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784883" y="908720"/>
          <a:ext cx="7560840" cy="354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50825" y="317500"/>
            <a:ext cx="85693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altLang="it-IT" sz="2800">
                <a:solidFill>
                  <a:srgbClr val="003366"/>
                </a:solidFill>
                <a:latin typeface="Gill Sans"/>
              </a:rPr>
              <a:t>MECCANISMI DI GLAUCOMA AD ANGOLO CHIUSO</a:t>
            </a:r>
          </a:p>
          <a:p>
            <a:pPr>
              <a:tabLst>
                <a:tab pos="1066800" algn="l"/>
              </a:tabLst>
            </a:pPr>
            <a:endParaRPr lang="en-US" altLang="it-IT" sz="2800">
              <a:solidFill>
                <a:srgbClr val="FFC000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C000"/>
                </a:solidFill>
                <a:latin typeface="Gill Sans"/>
              </a:rPr>
              <a:t>I: Blocco pupillare                                               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A. </a:t>
            </a:r>
            <a:r>
              <a:rPr lang="en-US" altLang="it-IT" sz="2400">
                <a:solidFill>
                  <a:srgbClr val="C00000"/>
                </a:solidFill>
                <a:latin typeface="Gill Sans"/>
              </a:rPr>
              <a:t>Blocco pupillare relativo</a:t>
            </a: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                          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B. Chiusura d’angolo indotta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    da miotici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C. Sinechie posteriori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    1. Cristalloide anteriore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    2. Lenti intraoculari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    3. Vitreocortex anteriore</a:t>
            </a:r>
          </a:p>
          <a:p>
            <a:pPr>
              <a:tabLst>
                <a:tab pos="1066800" algn="l"/>
              </a:tabLst>
            </a:pPr>
            <a:endParaRPr lang="en-US" altLang="it-IT" sz="2400">
              <a:solidFill>
                <a:srgbClr val="FFC000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C000"/>
                </a:solidFill>
                <a:latin typeface="Gill Sans"/>
              </a:rPr>
              <a:t>II: Iride a plateau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A: </a:t>
            </a:r>
            <a:r>
              <a:rPr lang="en-US" altLang="it-IT" sz="2400">
                <a:solidFill>
                  <a:srgbClr val="C00000"/>
                </a:solidFill>
                <a:latin typeface="Gill Sans"/>
              </a:rPr>
              <a:t>Iride a plateau vera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B: Pseudoplateau </a:t>
            </a:r>
          </a:p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FFFFFF"/>
                </a:solidFill>
                <a:latin typeface="Gill Sans"/>
              </a:rPr>
              <a:t>       (cisti iridee o ciliari)</a:t>
            </a:r>
          </a:p>
          <a:p>
            <a:pPr>
              <a:tabLst>
                <a:tab pos="1066800" algn="l"/>
              </a:tabLst>
            </a:pPr>
            <a:r>
              <a:rPr lang="en-US" altLang="it-IT" sz="1400">
                <a:solidFill>
                  <a:srgbClr val="FFFFFF"/>
                </a:solidFill>
                <a:latin typeface="Gill Sans"/>
              </a:rPr>
              <a:t>  </a:t>
            </a: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        </a:t>
            </a:r>
          </a:p>
        </p:txBody>
      </p:sp>
      <p:pic>
        <p:nvPicPr>
          <p:cNvPr id="29698" name="Picture 2" descr="C:\Users\Samsung\Desktop\SOI GLAUCOMA ACUTO\GLAUCOMA ACUTO\iride a plateau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026025" y="3995738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059363" y="1052513"/>
            <a:ext cx="3889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7991475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altLang="it-IT" sz="2400">
                <a:solidFill>
                  <a:srgbClr val="003366"/>
                </a:solidFill>
                <a:latin typeface="Gill Sans"/>
              </a:rPr>
              <a:t>MECCANISMI DI GLAUCOMA AD ANGOLO CHIUSO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</a:t>
            </a:r>
            <a:endParaRPr lang="en-US" altLang="it-IT" sz="2000">
              <a:solidFill>
                <a:srgbClr val="FFC000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C000"/>
                </a:solidFill>
                <a:latin typeface="Gill Sans"/>
              </a:rPr>
              <a:t>III: Blocco indotto dal cristallino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A: Cristallino intumescente (facomorfico)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B: Cristallino sublussato anteriormente           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1. Trauma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2. Sindrome esfoliativa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3. Disordini ereditari 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C: Da farmaci </a:t>
            </a:r>
          </a:p>
          <a:p>
            <a:pPr>
              <a:tabLst>
                <a:tab pos="1066800" algn="l"/>
              </a:tabLst>
            </a:pPr>
            <a:endParaRPr lang="en-US" altLang="it-IT" sz="20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C000"/>
                </a:solidFill>
                <a:latin typeface="Gill Sans"/>
              </a:rPr>
              <a:t>IV: Glaucoma maligno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A: Fachico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B: Afachico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C: Pseudofachico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D: Associato ad altre condizioni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1. Fotocoagulazione panretinica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2. Piombaggio sclerale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3. Occlusione della vena centrale retinica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4. Tumori intraoculari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5. Proliferazioni retrolenticolari</a:t>
            </a:r>
          </a:p>
          <a:p>
            <a:pPr>
              <a:tabLst>
                <a:tab pos="1066800" algn="l"/>
              </a:tabLst>
            </a:pPr>
            <a:r>
              <a:rPr lang="en-US" altLang="it-IT" sz="2000">
                <a:solidFill>
                  <a:srgbClr val="FFFFFF"/>
                </a:solidFill>
                <a:latin typeface="Gill Sans"/>
              </a:rPr>
              <a:t>         6. Effusioni uveali</a:t>
            </a:r>
          </a:p>
          <a:p>
            <a:pPr>
              <a:tabLst>
                <a:tab pos="1066800" algn="l"/>
              </a:tabLst>
            </a:pPr>
            <a:endParaRPr lang="en-US" altLang="it-IT" sz="1700">
              <a:solidFill>
                <a:srgbClr val="FFFFFF"/>
              </a:solidFill>
              <a:latin typeface="Gill Sans"/>
            </a:endParaRPr>
          </a:p>
          <a:p>
            <a:pPr>
              <a:tabLst>
                <a:tab pos="1066800" algn="l"/>
              </a:tabLst>
            </a:pPr>
            <a:r>
              <a:rPr lang="en-US" altLang="it-IT" sz="1700">
                <a:solidFill>
                  <a:srgbClr val="FFFFFF"/>
                </a:solidFill>
                <a:latin typeface="Gill Sans"/>
              </a:rPr>
              <a:t>        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5" y="1506538"/>
            <a:ext cx="20605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sellaDiTesto 7"/>
          <p:cNvSpPr txBox="1">
            <a:spLocks noChangeArrowheads="1"/>
          </p:cNvSpPr>
          <p:nvPr/>
        </p:nvSpPr>
        <p:spPr bwMode="auto">
          <a:xfrm>
            <a:off x="6273800" y="1647825"/>
            <a:ext cx="1806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>
                <a:latin typeface="Microsoft YaHei"/>
                <a:ea typeface="Microsoft YaHei"/>
                <a:cs typeface="Microsoft YaHei"/>
              </a:rPr>
              <a:t>Cristallino intumescente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4508500"/>
            <a:ext cx="24114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1196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3850" y="1341438"/>
            <a:ext cx="8424863" cy="3816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Il glaucoma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primario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ad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angolo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chiuso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insorge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circa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nel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5-8% di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tutti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pazienti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con glaucoma </a:t>
            </a:r>
            <a:r>
              <a:rPr lang="it-IT" sz="2400" dirty="0">
                <a:solidFill>
                  <a:schemeClr val="bg1"/>
                </a:solidFill>
                <a:latin typeface="+mn-lt"/>
              </a:rPr>
              <a:t>e in meno dello 0,6% della popolazione generale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sz="2400" dirty="0">
                <a:solidFill>
                  <a:schemeClr val="bg1"/>
                </a:solidFill>
                <a:latin typeface="+mn-lt"/>
              </a:rPr>
              <a:t> </a:t>
            </a:r>
            <a:endParaRPr lang="it-IT" sz="24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it-IT" sz="24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sz="24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Importanti differenze razziali: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&gt;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Frequenza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nel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continente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asiatico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(4-6 %) e 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africano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(2-3 %)                   &lt;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Frequenza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nel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continente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europeo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(0,1- 0,6%)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it-IT" sz="24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9"/>
          <p:cNvSpPr>
            <a:spLocks/>
          </p:cNvSpPr>
          <p:nvPr/>
        </p:nvSpPr>
        <p:spPr bwMode="auto">
          <a:xfrm>
            <a:off x="4257675" y="1714500"/>
            <a:ext cx="128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pPr algn="ctr"/>
            <a:endParaRPr lang="it-IT" altLang="it-IT" sz="220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4375" y="0"/>
            <a:ext cx="7715250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1pPr>
            <a:lvl2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2pPr>
            <a:lvl3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3pPr>
            <a:lvl4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4pPr>
            <a:lvl5pPr algn="l"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1200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defRPr/>
            </a:pPr>
            <a:endParaRPr lang="en-US" altLang="it-IT" sz="2400" dirty="0"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it-IT" sz="4000" cap="all" dirty="0">
                <a:solidFill>
                  <a:srgbClr val="04617B">
                    <a:lumMod val="75000"/>
                  </a:srgbClr>
                </a:solidFill>
                <a:latin typeface="Gill Sans"/>
                <a:ea typeface="+mj-ea"/>
                <a:cs typeface="+mj-cs"/>
              </a:rPr>
              <a:t>EPIDEMIOLOGIA</a:t>
            </a:r>
            <a:endParaRPr lang="en-US" altLang="it-IT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43664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Gill Sans"/>
              </a:rPr>
              <a:t>FATTORI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Gill Sans"/>
              </a:rPr>
              <a:t>DI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Gill Sans"/>
              </a:rPr>
              <a:t> RISCHIO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5693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bg1"/>
              </a:solidFill>
              <a:latin typeface="Gill Sans"/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Età avanzata (cataratta-intumescenza lente/facilitato blocco pupillare) L’incidenza aumenta in soggetti al di sopra dei 58 anni di età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Ipermetropia (occhio piccolo)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Sesso femminile: è colpito 3 volte più spesso del sesso maschile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sz="2000" dirty="0">
              <a:solidFill>
                <a:schemeClr val="bg1"/>
              </a:solidFill>
              <a:latin typeface="Gill Sans"/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Familiarità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5     </a:t>
            </a:r>
            <a:r>
              <a:rPr lang="it-IT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Arial Unicode MS" pitchFamily="34" charset="-128"/>
                <a:cs typeface="Arial Unicode MS" pitchFamily="34" charset="-128"/>
              </a:rPr>
              <a:t>Midriasi </a:t>
            </a: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(blocco pupillare/angolare):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									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Da farmaci</a:t>
            </a: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: in genere il blocco pupillare si produce non durante l’induzione farmacologica della midriasi ma durante il periodo di recupero.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Da  buio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>
                <a:solidFill>
                  <a:schemeClr val="bg1"/>
                </a:solidFill>
                <a:latin typeface="Gill Sans"/>
                <a:ea typeface="Arial Unicode MS" pitchFamily="34" charset="-128"/>
                <a:cs typeface="Arial Unicode MS" pitchFamily="34" charset="-128"/>
              </a:rPr>
              <a:t>Da stati di eccitazione (ipertono simpatico), es. traumi o altre patologie dolorose.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71656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cap="all" dirty="0">
                <a:solidFill>
                  <a:schemeClr val="tx2">
                    <a:lumMod val="75000"/>
                  </a:schemeClr>
                </a:solidFill>
                <a:latin typeface="Gill Sans"/>
              </a:rPr>
              <a:t>Farmaci a rischio 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7852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Adrenergici simpaticomimetici: </a:t>
            </a:r>
            <a:r>
              <a:rPr lang="en-GB" sz="2400">
                <a:solidFill>
                  <a:schemeClr val="bg1"/>
                </a:solidFill>
                <a:latin typeface="Gill Sans"/>
                <a:cs typeface="Times New Roman" pitchFamily="18" charset="0"/>
              </a:rPr>
              <a:t>Pseudoefedrina, Fenilefrina o Neosinefrina (sintomatici)</a:t>
            </a:r>
            <a:r>
              <a:rPr lang="it-IT" sz="2400">
                <a:solidFill>
                  <a:schemeClr val="bg1"/>
                </a:solidFill>
                <a:latin typeface="Gill Sans"/>
                <a:cs typeface="Arial" charset="0"/>
              </a:rPr>
              <a:t> 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Parasimpaticolitici </a:t>
            </a:r>
            <a:r>
              <a:rPr lang="it-IT" sz="2400">
                <a:solidFill>
                  <a:schemeClr val="bg1"/>
                </a:solidFill>
                <a:latin typeface="Gill Sans"/>
                <a:cs typeface="Arial" charset="0"/>
              </a:rPr>
              <a:t>(atropina)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Antiparkinson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Antistaminici</a:t>
            </a:r>
            <a:r>
              <a:rPr lang="it-IT" sz="2400">
                <a:solidFill>
                  <a:schemeClr val="bg1"/>
                </a:solidFill>
                <a:latin typeface="Gill Sans"/>
                <a:cs typeface="Times New Roman" pitchFamily="18" charset="0"/>
              </a:rPr>
              <a:t>: antagonisti H1 selettivi </a:t>
            </a:r>
            <a:endParaRPr lang="it-IT" sz="2400">
              <a:solidFill>
                <a:schemeClr val="bg1"/>
              </a:solidFill>
              <a:latin typeface="Gill Sans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Anoressizzanti</a:t>
            </a:r>
            <a:r>
              <a:rPr lang="it-IT" sz="2400">
                <a:solidFill>
                  <a:schemeClr val="bg1"/>
                </a:solidFill>
                <a:latin typeface="Gill Sans"/>
                <a:cs typeface="Arial" charset="0"/>
              </a:rPr>
              <a:t> (amfetamine)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Farmaco antimuscarinico antiasmatico:</a:t>
            </a:r>
            <a:r>
              <a:rPr lang="it-IT" sz="2400">
                <a:solidFill>
                  <a:schemeClr val="bg1"/>
                </a:solidFill>
                <a:latin typeface="Gill Sans"/>
                <a:cs typeface="Arial" charset="0"/>
              </a:rPr>
              <a:t>possono ridurre il deflusso dell' umor acqueo.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Associazione tra Ipratropio e Salbutamolo</a:t>
            </a:r>
            <a:r>
              <a:rPr lang="it-IT" sz="2400">
                <a:solidFill>
                  <a:schemeClr val="bg1"/>
                </a:solidFill>
                <a:latin typeface="Gill Sans"/>
                <a:cs typeface="Arial" charset="0"/>
              </a:rPr>
              <a:t>(adrenergico ß2 selettivo),che aumenta la sintesi dell' umore acqueo.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latin typeface="Gill Sans"/>
                <a:cs typeface="Arial" charset="0"/>
              </a:rPr>
              <a:t>Antidepressivi triciclici </a:t>
            </a:r>
            <a:r>
              <a:rPr lang="it-IT" sz="2400">
                <a:solidFill>
                  <a:schemeClr val="bg1"/>
                </a:solidFill>
                <a:latin typeface="Gill Sans"/>
                <a:cs typeface="Arial" charset="0"/>
              </a:rPr>
              <a:t>(amitriptilina,paroxetina, sertralina…) possiedono effetti anticolinergici.Vanno somministrati con cautela in persone con glaucoma ad angolo stretto o comunque occludibili. </a:t>
            </a:r>
            <a:endParaRPr lang="it-IT" sz="2400">
              <a:solidFill>
                <a:schemeClr val="bg1"/>
              </a:solidFill>
              <a:latin typeface="Gill Sans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a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2315</TotalTime>
  <Words>1311</Words>
  <Application>Microsoft Macintosh PowerPoint</Application>
  <PresentationFormat>Presentazione su schermo (4:3)</PresentationFormat>
  <Paragraphs>230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Microsoft YaHei</vt:lpstr>
      <vt:lpstr>Arial</vt:lpstr>
      <vt:lpstr>Calibri</vt:lpstr>
      <vt:lpstr>Constantia</vt:lpstr>
      <vt:lpstr>Gill Sans</vt:lpstr>
      <vt:lpstr>Gill Sans Light</vt:lpstr>
      <vt:lpstr>Lucida Grande</vt:lpstr>
      <vt:lpstr>Times New Roman</vt:lpstr>
      <vt:lpstr>Wingdings</vt:lpstr>
      <vt:lpstr>Wingdings 2</vt:lpstr>
      <vt:lpstr>Equinozio</vt:lpstr>
      <vt:lpstr>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FATTORI DI RISCHIO</vt:lpstr>
      <vt:lpstr>Farmaci a rischio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Dott. Paolo tassinari</dc:title>
  <dc:creator>CHIARA</dc:creator>
  <cp:lastModifiedBy>Paolo Tassinari</cp:lastModifiedBy>
  <cp:revision>155</cp:revision>
  <dcterms:created xsi:type="dcterms:W3CDTF">2015-11-01T09:14:53Z</dcterms:created>
  <dcterms:modified xsi:type="dcterms:W3CDTF">2019-07-12T19:08:55Z</dcterms:modified>
</cp:coreProperties>
</file>