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26"/>
  </p:notesMasterIdLst>
  <p:sldIdLst>
    <p:sldId id="256" r:id="rId2"/>
    <p:sldId id="347" r:id="rId3"/>
    <p:sldId id="330" r:id="rId4"/>
    <p:sldId id="334" r:id="rId5"/>
    <p:sldId id="329" r:id="rId6"/>
    <p:sldId id="327" r:id="rId7"/>
    <p:sldId id="325" r:id="rId8"/>
    <p:sldId id="339" r:id="rId9"/>
    <p:sldId id="326" r:id="rId10"/>
    <p:sldId id="319" r:id="rId11"/>
    <p:sldId id="331" r:id="rId12"/>
    <p:sldId id="312" r:id="rId13"/>
    <p:sldId id="317" r:id="rId14"/>
    <p:sldId id="333" r:id="rId15"/>
    <p:sldId id="315" r:id="rId16"/>
    <p:sldId id="346" r:id="rId17"/>
    <p:sldId id="320" r:id="rId18"/>
    <p:sldId id="345" r:id="rId19"/>
    <p:sldId id="344" r:id="rId20"/>
    <p:sldId id="342" r:id="rId21"/>
    <p:sldId id="343" r:id="rId22"/>
    <p:sldId id="341" r:id="rId23"/>
    <p:sldId id="340" r:id="rId24"/>
    <p:sldId id="328" r:id="rId2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5457" autoAdjust="0"/>
    <p:restoredTop sz="92518" autoAdjust="0"/>
  </p:normalViewPr>
  <p:slideViewPr>
    <p:cSldViewPr>
      <p:cViewPr varScale="1">
        <p:scale>
          <a:sx n="86" d="100"/>
          <a:sy n="86" d="100"/>
        </p:scale>
        <p:origin x="2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25D8D-AA8B-46A4-ABF8-3C5F0D425AA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F339455-1F67-4CD2-A9EE-77261E6E49EA}">
      <dgm:prSet phldrT="[Testo]"/>
      <dgm:spPr/>
      <dgm:t>
        <a:bodyPr/>
        <a:lstStyle/>
        <a:p>
          <a:r>
            <a:rPr lang="it-IT" dirty="0"/>
            <a:t>1 STEP</a:t>
          </a:r>
        </a:p>
      </dgm:t>
    </dgm:pt>
    <dgm:pt modelId="{C9249B13-7F42-4409-A6EE-C76A458CB3EA}" type="parTrans" cxnId="{82C3F235-53D9-4452-B2BE-B76AA67E9551}">
      <dgm:prSet/>
      <dgm:spPr/>
      <dgm:t>
        <a:bodyPr/>
        <a:lstStyle/>
        <a:p>
          <a:endParaRPr lang="it-IT"/>
        </a:p>
      </dgm:t>
    </dgm:pt>
    <dgm:pt modelId="{5E1C3A51-7048-4922-8554-3437BBDBFFB9}" type="sibTrans" cxnId="{82C3F235-53D9-4452-B2BE-B76AA67E9551}">
      <dgm:prSet/>
      <dgm:spPr/>
      <dgm:t>
        <a:bodyPr/>
        <a:lstStyle/>
        <a:p>
          <a:endParaRPr lang="it-IT"/>
        </a:p>
      </dgm:t>
    </dgm:pt>
    <dgm:pt modelId="{F9985EAB-C0D6-4277-BD21-74F1D1FDED0A}">
      <dgm:prSet phldrT="[Testo]"/>
      <dgm:spPr/>
      <dgm:t>
        <a:bodyPr/>
        <a:lstStyle/>
        <a:p>
          <a:r>
            <a:rPr lang="it-IT" dirty="0"/>
            <a:t>2-STEP</a:t>
          </a:r>
        </a:p>
      </dgm:t>
    </dgm:pt>
    <dgm:pt modelId="{8F565A7C-A8E6-41AE-A2E0-4A8251A58A38}" type="parTrans" cxnId="{A377F450-F9D6-46FE-8B96-53CB74464560}">
      <dgm:prSet/>
      <dgm:spPr/>
      <dgm:t>
        <a:bodyPr/>
        <a:lstStyle/>
        <a:p>
          <a:endParaRPr lang="it-IT"/>
        </a:p>
      </dgm:t>
    </dgm:pt>
    <dgm:pt modelId="{6D646E56-0A45-4744-BB02-57588FFFAF76}" type="sibTrans" cxnId="{A377F450-F9D6-46FE-8B96-53CB74464560}">
      <dgm:prSet/>
      <dgm:spPr/>
      <dgm:t>
        <a:bodyPr/>
        <a:lstStyle/>
        <a:p>
          <a:endParaRPr lang="it-IT"/>
        </a:p>
      </dgm:t>
    </dgm:pt>
    <dgm:pt modelId="{800C9A32-71E6-4A2F-BD00-027224009E0E}">
      <dgm:prSet phldrT="[Testo]"/>
      <dgm:spPr/>
      <dgm:t>
        <a:bodyPr/>
        <a:lstStyle/>
        <a:p>
          <a:r>
            <a:rPr lang="it-IT" dirty="0"/>
            <a:t>2-STEP</a:t>
          </a:r>
        </a:p>
      </dgm:t>
    </dgm:pt>
    <dgm:pt modelId="{C7402929-CF1A-4724-8077-4A62EB018A05}" type="parTrans" cxnId="{B4030275-EC87-4708-A9E1-F231FCC5FEF5}">
      <dgm:prSet/>
      <dgm:spPr/>
      <dgm:t>
        <a:bodyPr/>
        <a:lstStyle/>
        <a:p>
          <a:endParaRPr lang="it-IT"/>
        </a:p>
      </dgm:t>
    </dgm:pt>
    <dgm:pt modelId="{CB9E57BF-2C08-4646-8D01-C1E864A9883A}" type="sibTrans" cxnId="{B4030275-EC87-4708-A9E1-F231FCC5FEF5}">
      <dgm:prSet/>
      <dgm:spPr/>
      <dgm:t>
        <a:bodyPr/>
        <a:lstStyle/>
        <a:p>
          <a:endParaRPr lang="it-IT"/>
        </a:p>
      </dgm:t>
    </dgm:pt>
    <dgm:pt modelId="{F2DC28B5-ABB2-48A6-B23B-A635F0A14224}">
      <dgm:prSet custT="1"/>
      <dgm:spPr/>
      <dgm:t>
        <a:bodyPr/>
        <a:lstStyle/>
        <a:p>
          <a:r>
            <a:rPr lang="it-IT" sz="2400" dirty="0">
              <a:latin typeface="+mn-lt"/>
            </a:rPr>
            <a:t>FACOEMULSIFICAZIONE e impianto IOL </a:t>
          </a:r>
          <a:r>
            <a:rPr lang="it-IT" sz="2800" u="sng" dirty="0">
              <a:latin typeface="+mn-lt"/>
            </a:rPr>
            <a:t>combinata</a:t>
          </a:r>
          <a:r>
            <a:rPr lang="it-IT" sz="2800" dirty="0">
              <a:latin typeface="+mn-lt"/>
            </a:rPr>
            <a:t> a </a:t>
          </a:r>
          <a:r>
            <a:rPr lang="it-IT" sz="2400" dirty="0">
              <a:latin typeface="+mn-lt"/>
            </a:rPr>
            <a:t>VITRECTOMIA</a:t>
          </a:r>
        </a:p>
      </dgm:t>
    </dgm:pt>
    <dgm:pt modelId="{B52B3B9E-8DA9-4B96-A9D5-1DDAE6EAFF22}" type="parTrans" cxnId="{D9B40396-41A1-44B9-8703-646D1F31E622}">
      <dgm:prSet/>
      <dgm:spPr/>
      <dgm:t>
        <a:bodyPr/>
        <a:lstStyle/>
        <a:p>
          <a:endParaRPr lang="it-IT"/>
        </a:p>
      </dgm:t>
    </dgm:pt>
    <dgm:pt modelId="{0481E3C7-787B-4C83-902C-D9558B2CB8D7}" type="sibTrans" cxnId="{D9B40396-41A1-44B9-8703-646D1F31E622}">
      <dgm:prSet/>
      <dgm:spPr/>
      <dgm:t>
        <a:bodyPr/>
        <a:lstStyle/>
        <a:p>
          <a:endParaRPr lang="it-IT"/>
        </a:p>
      </dgm:t>
    </dgm:pt>
    <dgm:pt modelId="{EEE8CA17-FC71-4054-BB22-EEDCCF74342B}">
      <dgm:prSet custT="1"/>
      <dgm:spPr/>
      <dgm:t>
        <a:bodyPr/>
        <a:lstStyle/>
        <a:p>
          <a:r>
            <a:rPr lang="it-IT" sz="2400" dirty="0"/>
            <a:t>VITRECTOMIA seguita da</a:t>
          </a:r>
        </a:p>
      </dgm:t>
    </dgm:pt>
    <dgm:pt modelId="{F184E01D-93D2-4D8C-B729-685AB0D4ABD9}" type="parTrans" cxnId="{374D1D84-DB63-418E-954D-4BFC9B6AF54F}">
      <dgm:prSet/>
      <dgm:spPr/>
      <dgm:t>
        <a:bodyPr/>
        <a:lstStyle/>
        <a:p>
          <a:endParaRPr lang="it-IT"/>
        </a:p>
      </dgm:t>
    </dgm:pt>
    <dgm:pt modelId="{3BBBAC90-110C-4F74-B310-F0BAE3114047}" type="sibTrans" cxnId="{374D1D84-DB63-418E-954D-4BFC9B6AF54F}">
      <dgm:prSet/>
      <dgm:spPr/>
      <dgm:t>
        <a:bodyPr/>
        <a:lstStyle/>
        <a:p>
          <a:endParaRPr lang="it-IT"/>
        </a:p>
      </dgm:t>
    </dgm:pt>
    <dgm:pt modelId="{FC2EDD18-5874-4AFF-9A00-02B883A66483}">
      <dgm:prSet custT="1"/>
      <dgm:spPr/>
      <dgm:t>
        <a:bodyPr/>
        <a:lstStyle/>
        <a:p>
          <a:r>
            <a:rPr lang="it-IT" sz="2400" dirty="0"/>
            <a:t>FACOEMULSIFICAZIONE e impianto IOL</a:t>
          </a:r>
        </a:p>
      </dgm:t>
    </dgm:pt>
    <dgm:pt modelId="{1D116196-7933-4D98-877B-8C27C94F7489}" type="parTrans" cxnId="{F6D55049-FA5C-4A2A-83FD-3F3B5ED68B5B}">
      <dgm:prSet/>
      <dgm:spPr/>
      <dgm:t>
        <a:bodyPr/>
        <a:lstStyle/>
        <a:p>
          <a:endParaRPr lang="it-IT"/>
        </a:p>
      </dgm:t>
    </dgm:pt>
    <dgm:pt modelId="{43368FF4-CC3F-40CC-B7ED-24844E9DB0A2}" type="sibTrans" cxnId="{F6D55049-FA5C-4A2A-83FD-3F3B5ED68B5B}">
      <dgm:prSet/>
      <dgm:spPr/>
      <dgm:t>
        <a:bodyPr/>
        <a:lstStyle/>
        <a:p>
          <a:endParaRPr lang="it-IT"/>
        </a:p>
      </dgm:t>
    </dgm:pt>
    <dgm:pt modelId="{5D10A2E5-4D18-4627-B565-C0E25AFCF348}">
      <dgm:prSet custT="1"/>
      <dgm:spPr/>
      <dgm:t>
        <a:bodyPr/>
        <a:lstStyle/>
        <a:p>
          <a:r>
            <a:rPr lang="it-IT" sz="2400" dirty="0"/>
            <a:t>FACOEMULSIFICAZIONE e impianto IOL</a:t>
          </a:r>
        </a:p>
      </dgm:t>
    </dgm:pt>
    <dgm:pt modelId="{E310C030-3454-4B30-85A0-F30BEAC5C2FC}" type="parTrans" cxnId="{77B25734-37D3-4D83-80D3-D17FB5668F3F}">
      <dgm:prSet/>
      <dgm:spPr/>
      <dgm:t>
        <a:bodyPr/>
        <a:lstStyle/>
        <a:p>
          <a:endParaRPr lang="it-IT"/>
        </a:p>
      </dgm:t>
    </dgm:pt>
    <dgm:pt modelId="{1613F9C0-C05F-4411-B19F-F4AF32D97F20}" type="sibTrans" cxnId="{77B25734-37D3-4D83-80D3-D17FB5668F3F}">
      <dgm:prSet/>
      <dgm:spPr/>
      <dgm:t>
        <a:bodyPr/>
        <a:lstStyle/>
        <a:p>
          <a:endParaRPr lang="it-IT"/>
        </a:p>
      </dgm:t>
    </dgm:pt>
    <dgm:pt modelId="{F3EEF06F-35CE-4E24-A822-22B1A8BE458A}">
      <dgm:prSet custT="1"/>
      <dgm:spPr/>
      <dgm:t>
        <a:bodyPr/>
        <a:lstStyle/>
        <a:p>
          <a:r>
            <a:rPr lang="it-IT" sz="2400" dirty="0"/>
            <a:t>seguita da VITRECTOMIA</a:t>
          </a:r>
        </a:p>
      </dgm:t>
    </dgm:pt>
    <dgm:pt modelId="{688BE872-09E7-4DC4-9DB5-2493AB90F09F}" type="parTrans" cxnId="{93E1411A-64BF-4F54-BDF0-15C7C26D9074}">
      <dgm:prSet/>
      <dgm:spPr/>
    </dgm:pt>
    <dgm:pt modelId="{90F97B08-6640-4054-9C94-9B86BCA6AACE}" type="sibTrans" cxnId="{93E1411A-64BF-4F54-BDF0-15C7C26D9074}">
      <dgm:prSet/>
      <dgm:spPr/>
    </dgm:pt>
    <dgm:pt modelId="{0CC9EE69-86B3-491F-AB9A-0FD34A689561}" type="pres">
      <dgm:prSet presAssocID="{42425D8D-AA8B-46A4-ABF8-3C5F0D425AAA}" presName="linearFlow" presStyleCnt="0">
        <dgm:presLayoutVars>
          <dgm:dir/>
          <dgm:animLvl val="lvl"/>
          <dgm:resizeHandles val="exact"/>
        </dgm:presLayoutVars>
      </dgm:prSet>
      <dgm:spPr/>
    </dgm:pt>
    <dgm:pt modelId="{FDF87F10-4C6F-4085-B0DB-03FFD56A8F45}" type="pres">
      <dgm:prSet presAssocID="{CF339455-1F67-4CD2-A9EE-77261E6E49EA}" presName="composite" presStyleCnt="0"/>
      <dgm:spPr/>
    </dgm:pt>
    <dgm:pt modelId="{C65C0224-9BAE-48BB-B922-1E17BB3136D5}" type="pres">
      <dgm:prSet presAssocID="{CF339455-1F67-4CD2-A9EE-77261E6E49E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CCDB7EA-3BEB-4BF8-AFD5-106CA5E62FFD}" type="pres">
      <dgm:prSet presAssocID="{CF339455-1F67-4CD2-A9EE-77261E6E49EA}" presName="descendantText" presStyleLbl="alignAcc1" presStyleIdx="0" presStyleCnt="3" custLinFactNeighborX="-771" custLinFactNeighborY="7292">
        <dgm:presLayoutVars>
          <dgm:bulletEnabled val="1"/>
        </dgm:presLayoutVars>
      </dgm:prSet>
      <dgm:spPr/>
    </dgm:pt>
    <dgm:pt modelId="{0CD5C257-9655-4501-AD17-F2E4880DAF76}" type="pres">
      <dgm:prSet presAssocID="{5E1C3A51-7048-4922-8554-3437BBDBFFB9}" presName="sp" presStyleCnt="0"/>
      <dgm:spPr/>
    </dgm:pt>
    <dgm:pt modelId="{B153B7E9-F63E-46F5-A6B7-24432A4CAAD8}" type="pres">
      <dgm:prSet presAssocID="{F9985EAB-C0D6-4277-BD21-74F1D1FDED0A}" presName="composite" presStyleCnt="0"/>
      <dgm:spPr/>
    </dgm:pt>
    <dgm:pt modelId="{9415F4BF-B753-492A-906F-C2AC235E39CB}" type="pres">
      <dgm:prSet presAssocID="{F9985EAB-C0D6-4277-BD21-74F1D1FDED0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F883778-7A1C-4DCE-8A5C-86E0B0A2FCBD}" type="pres">
      <dgm:prSet presAssocID="{F9985EAB-C0D6-4277-BD21-74F1D1FDED0A}" presName="descendantText" presStyleLbl="alignAcc1" presStyleIdx="1" presStyleCnt="3" custLinFactNeighborX="2237" custLinFactNeighborY="653">
        <dgm:presLayoutVars>
          <dgm:bulletEnabled val="1"/>
        </dgm:presLayoutVars>
      </dgm:prSet>
      <dgm:spPr/>
    </dgm:pt>
    <dgm:pt modelId="{8469B24C-CCCC-4E0B-963C-0B8433B04437}" type="pres">
      <dgm:prSet presAssocID="{6D646E56-0A45-4744-BB02-57588FFFAF76}" presName="sp" presStyleCnt="0"/>
      <dgm:spPr/>
    </dgm:pt>
    <dgm:pt modelId="{0D59FA34-2472-4C58-8892-19D24E097572}" type="pres">
      <dgm:prSet presAssocID="{800C9A32-71E6-4A2F-BD00-027224009E0E}" presName="composite" presStyleCnt="0"/>
      <dgm:spPr/>
    </dgm:pt>
    <dgm:pt modelId="{1C8A73E7-CC42-4DC1-9FB4-07CB669628FB}" type="pres">
      <dgm:prSet presAssocID="{800C9A32-71E6-4A2F-BD00-027224009E0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CBD2495-C227-4DC1-A473-168C091885F6}" type="pres">
      <dgm:prSet presAssocID="{800C9A32-71E6-4A2F-BD00-027224009E0E}" presName="descendantText" presStyleLbl="alignAcc1" presStyleIdx="2" presStyleCnt="3" custLinFactNeighborX="388" custLinFactNeighborY="-3531">
        <dgm:presLayoutVars>
          <dgm:bulletEnabled val="1"/>
        </dgm:presLayoutVars>
      </dgm:prSet>
      <dgm:spPr/>
    </dgm:pt>
  </dgm:ptLst>
  <dgm:cxnLst>
    <dgm:cxn modelId="{93E1411A-64BF-4F54-BDF0-15C7C26D9074}" srcId="{800C9A32-71E6-4A2F-BD00-027224009E0E}" destId="{F3EEF06F-35CE-4E24-A822-22B1A8BE458A}" srcOrd="1" destOrd="0" parTransId="{688BE872-09E7-4DC4-9DB5-2493AB90F09F}" sibTransId="{90F97B08-6640-4054-9C94-9B86BCA6AACE}"/>
    <dgm:cxn modelId="{5B0EE41E-AD6E-43AD-80E5-44CDAF8FC4F9}" type="presOf" srcId="{EEE8CA17-FC71-4054-BB22-EEDCCF74342B}" destId="{4F883778-7A1C-4DCE-8A5C-86E0B0A2FCBD}" srcOrd="0" destOrd="0" presId="urn:microsoft.com/office/officeart/2005/8/layout/chevron2"/>
    <dgm:cxn modelId="{77B25734-37D3-4D83-80D3-D17FB5668F3F}" srcId="{F9985EAB-C0D6-4277-BD21-74F1D1FDED0A}" destId="{5D10A2E5-4D18-4627-B565-C0E25AFCF348}" srcOrd="1" destOrd="0" parTransId="{E310C030-3454-4B30-85A0-F30BEAC5C2FC}" sibTransId="{1613F9C0-C05F-4411-B19F-F4AF32D97F20}"/>
    <dgm:cxn modelId="{82C3F235-53D9-4452-B2BE-B76AA67E9551}" srcId="{42425D8D-AA8B-46A4-ABF8-3C5F0D425AAA}" destId="{CF339455-1F67-4CD2-A9EE-77261E6E49EA}" srcOrd="0" destOrd="0" parTransId="{C9249B13-7F42-4409-A6EE-C76A458CB3EA}" sibTransId="{5E1C3A51-7048-4922-8554-3437BBDBFFB9}"/>
    <dgm:cxn modelId="{2EE5BC40-F0E5-49E4-853A-407136AA96C8}" type="presOf" srcId="{42425D8D-AA8B-46A4-ABF8-3C5F0D425AAA}" destId="{0CC9EE69-86B3-491F-AB9A-0FD34A689561}" srcOrd="0" destOrd="0" presId="urn:microsoft.com/office/officeart/2005/8/layout/chevron2"/>
    <dgm:cxn modelId="{0E3B2646-720D-4B35-AEFF-860A03C29DF5}" type="presOf" srcId="{F9985EAB-C0D6-4277-BD21-74F1D1FDED0A}" destId="{9415F4BF-B753-492A-906F-C2AC235E39CB}" srcOrd="0" destOrd="0" presId="urn:microsoft.com/office/officeart/2005/8/layout/chevron2"/>
    <dgm:cxn modelId="{F6D55049-FA5C-4A2A-83FD-3F3B5ED68B5B}" srcId="{800C9A32-71E6-4A2F-BD00-027224009E0E}" destId="{FC2EDD18-5874-4AFF-9A00-02B883A66483}" srcOrd="0" destOrd="0" parTransId="{1D116196-7933-4D98-877B-8C27C94F7489}" sibTransId="{43368FF4-CC3F-40CC-B7ED-24844E9DB0A2}"/>
    <dgm:cxn modelId="{A377F450-F9D6-46FE-8B96-53CB74464560}" srcId="{42425D8D-AA8B-46A4-ABF8-3C5F0D425AAA}" destId="{F9985EAB-C0D6-4277-BD21-74F1D1FDED0A}" srcOrd="1" destOrd="0" parTransId="{8F565A7C-A8E6-41AE-A2E0-4A8251A58A38}" sibTransId="{6D646E56-0A45-4744-BB02-57588FFFAF76}"/>
    <dgm:cxn modelId="{B8DD6551-7918-4126-9F00-BD2B9E6A245D}" type="presOf" srcId="{800C9A32-71E6-4A2F-BD00-027224009E0E}" destId="{1C8A73E7-CC42-4DC1-9FB4-07CB669628FB}" srcOrd="0" destOrd="0" presId="urn:microsoft.com/office/officeart/2005/8/layout/chevron2"/>
    <dgm:cxn modelId="{B4030275-EC87-4708-A9E1-F231FCC5FEF5}" srcId="{42425D8D-AA8B-46A4-ABF8-3C5F0D425AAA}" destId="{800C9A32-71E6-4A2F-BD00-027224009E0E}" srcOrd="2" destOrd="0" parTransId="{C7402929-CF1A-4724-8077-4A62EB018A05}" sibTransId="{CB9E57BF-2C08-4646-8D01-C1E864A9883A}"/>
    <dgm:cxn modelId="{0BADA67D-A317-4A0E-B6CD-D523431A1EA5}" type="presOf" srcId="{5D10A2E5-4D18-4627-B565-C0E25AFCF348}" destId="{4F883778-7A1C-4DCE-8A5C-86E0B0A2FCBD}" srcOrd="0" destOrd="1" presId="urn:microsoft.com/office/officeart/2005/8/layout/chevron2"/>
    <dgm:cxn modelId="{374D1D84-DB63-418E-954D-4BFC9B6AF54F}" srcId="{F9985EAB-C0D6-4277-BD21-74F1D1FDED0A}" destId="{EEE8CA17-FC71-4054-BB22-EEDCCF74342B}" srcOrd="0" destOrd="0" parTransId="{F184E01D-93D2-4D8C-B729-685AB0D4ABD9}" sibTransId="{3BBBAC90-110C-4F74-B310-F0BAE3114047}"/>
    <dgm:cxn modelId="{D9B40396-41A1-44B9-8703-646D1F31E622}" srcId="{CF339455-1F67-4CD2-A9EE-77261E6E49EA}" destId="{F2DC28B5-ABB2-48A6-B23B-A635F0A14224}" srcOrd="0" destOrd="0" parTransId="{B52B3B9E-8DA9-4B96-A9D5-1DDAE6EAFF22}" sibTransId="{0481E3C7-787B-4C83-902C-D9558B2CB8D7}"/>
    <dgm:cxn modelId="{61401A9D-4DC5-4D20-BFED-4F9083E36F6C}" type="presOf" srcId="{FC2EDD18-5874-4AFF-9A00-02B883A66483}" destId="{ECBD2495-C227-4DC1-A473-168C091885F6}" srcOrd="0" destOrd="0" presId="urn:microsoft.com/office/officeart/2005/8/layout/chevron2"/>
    <dgm:cxn modelId="{9245E6DF-5629-4AFB-B034-0701DA25DE59}" type="presOf" srcId="{F3EEF06F-35CE-4E24-A822-22B1A8BE458A}" destId="{ECBD2495-C227-4DC1-A473-168C091885F6}" srcOrd="0" destOrd="1" presId="urn:microsoft.com/office/officeart/2005/8/layout/chevron2"/>
    <dgm:cxn modelId="{1D0EDAE4-795A-4A37-AA38-8E037682511F}" type="presOf" srcId="{CF339455-1F67-4CD2-A9EE-77261E6E49EA}" destId="{C65C0224-9BAE-48BB-B922-1E17BB3136D5}" srcOrd="0" destOrd="0" presId="urn:microsoft.com/office/officeart/2005/8/layout/chevron2"/>
    <dgm:cxn modelId="{D5A475F8-41B5-4EC7-AF36-A492CE3BAC99}" type="presOf" srcId="{F2DC28B5-ABB2-48A6-B23B-A635F0A14224}" destId="{CCCDB7EA-3BEB-4BF8-AFD5-106CA5E62FFD}" srcOrd="0" destOrd="0" presId="urn:microsoft.com/office/officeart/2005/8/layout/chevron2"/>
    <dgm:cxn modelId="{D40B2880-6FDF-4EF1-825A-BAD622C453BC}" type="presParOf" srcId="{0CC9EE69-86B3-491F-AB9A-0FD34A689561}" destId="{FDF87F10-4C6F-4085-B0DB-03FFD56A8F45}" srcOrd="0" destOrd="0" presId="urn:microsoft.com/office/officeart/2005/8/layout/chevron2"/>
    <dgm:cxn modelId="{C1A988D4-A954-4083-BB5B-9C076C8FC422}" type="presParOf" srcId="{FDF87F10-4C6F-4085-B0DB-03FFD56A8F45}" destId="{C65C0224-9BAE-48BB-B922-1E17BB3136D5}" srcOrd="0" destOrd="0" presId="urn:microsoft.com/office/officeart/2005/8/layout/chevron2"/>
    <dgm:cxn modelId="{91E56BF3-DA39-4122-BF98-92875932B2C5}" type="presParOf" srcId="{FDF87F10-4C6F-4085-B0DB-03FFD56A8F45}" destId="{CCCDB7EA-3BEB-4BF8-AFD5-106CA5E62FFD}" srcOrd="1" destOrd="0" presId="urn:microsoft.com/office/officeart/2005/8/layout/chevron2"/>
    <dgm:cxn modelId="{31AAB5A1-BFC1-42DC-8AE0-419866212DEF}" type="presParOf" srcId="{0CC9EE69-86B3-491F-AB9A-0FD34A689561}" destId="{0CD5C257-9655-4501-AD17-F2E4880DAF76}" srcOrd="1" destOrd="0" presId="urn:microsoft.com/office/officeart/2005/8/layout/chevron2"/>
    <dgm:cxn modelId="{9E854B75-3887-40DE-A429-E0CF34AECE77}" type="presParOf" srcId="{0CC9EE69-86B3-491F-AB9A-0FD34A689561}" destId="{B153B7E9-F63E-46F5-A6B7-24432A4CAAD8}" srcOrd="2" destOrd="0" presId="urn:microsoft.com/office/officeart/2005/8/layout/chevron2"/>
    <dgm:cxn modelId="{98597756-31B6-442D-993F-9289579FD186}" type="presParOf" srcId="{B153B7E9-F63E-46F5-A6B7-24432A4CAAD8}" destId="{9415F4BF-B753-492A-906F-C2AC235E39CB}" srcOrd="0" destOrd="0" presId="urn:microsoft.com/office/officeart/2005/8/layout/chevron2"/>
    <dgm:cxn modelId="{3A0CC8B6-D430-4131-9B77-3967BB2DF31A}" type="presParOf" srcId="{B153B7E9-F63E-46F5-A6B7-24432A4CAAD8}" destId="{4F883778-7A1C-4DCE-8A5C-86E0B0A2FCBD}" srcOrd="1" destOrd="0" presId="urn:microsoft.com/office/officeart/2005/8/layout/chevron2"/>
    <dgm:cxn modelId="{72EF833D-293B-4F3A-AE39-54E3AC32156E}" type="presParOf" srcId="{0CC9EE69-86B3-491F-AB9A-0FD34A689561}" destId="{8469B24C-CCCC-4E0B-963C-0B8433B04437}" srcOrd="3" destOrd="0" presId="urn:microsoft.com/office/officeart/2005/8/layout/chevron2"/>
    <dgm:cxn modelId="{13C09B78-76BE-402E-8FF1-E00719F8216E}" type="presParOf" srcId="{0CC9EE69-86B3-491F-AB9A-0FD34A689561}" destId="{0D59FA34-2472-4C58-8892-19D24E097572}" srcOrd="4" destOrd="0" presId="urn:microsoft.com/office/officeart/2005/8/layout/chevron2"/>
    <dgm:cxn modelId="{19A7B8A3-CE3C-491A-8ACC-5CD1D7AD063A}" type="presParOf" srcId="{0D59FA34-2472-4C58-8892-19D24E097572}" destId="{1C8A73E7-CC42-4DC1-9FB4-07CB669628FB}" srcOrd="0" destOrd="0" presId="urn:microsoft.com/office/officeart/2005/8/layout/chevron2"/>
    <dgm:cxn modelId="{39B88842-4A8A-4EB7-9F41-5E64BCF54D47}" type="presParOf" srcId="{0D59FA34-2472-4C58-8892-19D24E097572}" destId="{ECBD2495-C227-4DC1-A473-168C091885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A56919-CD88-4C1B-8C5F-6E3FB2A62A8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3EF4C15-03A0-47E9-A885-9F62075E4AAB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2400" b="1" dirty="0"/>
            <a:t>Minor costo</a:t>
          </a:r>
        </a:p>
      </dgm:t>
    </dgm:pt>
    <dgm:pt modelId="{94C54A90-751D-4AB8-862D-2681DC6FED9B}" type="parTrans" cxnId="{074FCFD9-AEB4-4B0F-8D5F-77A171C18240}">
      <dgm:prSet/>
      <dgm:spPr/>
      <dgm:t>
        <a:bodyPr/>
        <a:lstStyle/>
        <a:p>
          <a:endParaRPr lang="it-IT"/>
        </a:p>
      </dgm:t>
    </dgm:pt>
    <dgm:pt modelId="{3E25D3B4-C797-40B0-A9E6-AB33DC6EB3EF}" type="sibTrans" cxnId="{074FCFD9-AEB4-4B0F-8D5F-77A171C18240}">
      <dgm:prSet/>
      <dgm:spPr/>
      <dgm:t>
        <a:bodyPr/>
        <a:lstStyle/>
        <a:p>
          <a:endParaRPr lang="it-IT"/>
        </a:p>
      </dgm:t>
    </dgm:pt>
    <dgm:pt modelId="{F8920C0E-08A7-4162-8964-0BF45B541E30}">
      <dgm:prSet custT="1"/>
      <dgm:spPr>
        <a:solidFill>
          <a:srgbClr val="002060"/>
        </a:solidFill>
      </dgm:spPr>
      <dgm:t>
        <a:bodyPr/>
        <a:lstStyle/>
        <a:p>
          <a:r>
            <a:rPr lang="it-IT" sz="2400" dirty="0">
              <a:latin typeface="Century Gothic" pitchFamily="34" charset="0"/>
            </a:rPr>
            <a:t>Migliore </a:t>
          </a:r>
          <a:r>
            <a:rPr lang="it-IT" sz="2400" b="1" dirty="0">
              <a:latin typeface="Century Gothic" pitchFamily="34" charset="0"/>
            </a:rPr>
            <a:t>visualizzazione </a:t>
          </a:r>
          <a:r>
            <a:rPr lang="it-IT" sz="2400" b="1" dirty="0" err="1">
              <a:latin typeface="Century Gothic" pitchFamily="34" charset="0"/>
            </a:rPr>
            <a:t>intraoperatoria</a:t>
          </a:r>
          <a:endParaRPr lang="it-IT" sz="2400" dirty="0"/>
        </a:p>
      </dgm:t>
    </dgm:pt>
    <dgm:pt modelId="{7FC11828-B2F5-4E46-83CF-9FBDF56AF231}" type="parTrans" cxnId="{C3814516-6897-42BA-A7CA-B7BE5C3FB362}">
      <dgm:prSet/>
      <dgm:spPr/>
      <dgm:t>
        <a:bodyPr/>
        <a:lstStyle/>
        <a:p>
          <a:endParaRPr lang="it-IT"/>
        </a:p>
      </dgm:t>
    </dgm:pt>
    <dgm:pt modelId="{59D0CCD3-F648-418A-BEA7-8A94B1EE6B03}" type="sibTrans" cxnId="{C3814516-6897-42BA-A7CA-B7BE5C3FB362}">
      <dgm:prSet/>
      <dgm:spPr/>
      <dgm:t>
        <a:bodyPr/>
        <a:lstStyle/>
        <a:p>
          <a:endParaRPr lang="it-IT"/>
        </a:p>
      </dgm:t>
    </dgm:pt>
    <dgm:pt modelId="{4EEEADE3-F561-4185-B6D1-27645DAF0A25}">
      <dgm:prSet custT="1"/>
      <dgm:spPr>
        <a:solidFill>
          <a:srgbClr val="002060"/>
        </a:solidFill>
      </dgm:spPr>
      <dgm:t>
        <a:bodyPr/>
        <a:lstStyle/>
        <a:p>
          <a:r>
            <a:rPr lang="it-IT" sz="2400" b="1" dirty="0">
              <a:latin typeface="Century Gothic" pitchFamily="34" charset="0"/>
            </a:rPr>
            <a:t>Completa rimozione delle componenti anteriori del vitreo </a:t>
          </a:r>
          <a:r>
            <a:rPr lang="it-IT" sz="2400" dirty="0">
              <a:latin typeface="Century Gothic" pitchFamily="34" charset="0"/>
            </a:rPr>
            <a:t>senza rischio di toccare il cristallino</a:t>
          </a:r>
          <a:endParaRPr lang="it-IT" sz="2400" dirty="0"/>
        </a:p>
      </dgm:t>
    </dgm:pt>
    <dgm:pt modelId="{7581A681-C42F-4FD1-8DB7-768F3AD59C3D}" type="parTrans" cxnId="{8E6792F1-C15D-42C1-B835-07370B540628}">
      <dgm:prSet/>
      <dgm:spPr/>
      <dgm:t>
        <a:bodyPr/>
        <a:lstStyle/>
        <a:p>
          <a:endParaRPr lang="it-IT"/>
        </a:p>
      </dgm:t>
    </dgm:pt>
    <dgm:pt modelId="{D95DDC92-D2EC-438B-B8AE-418D8A9C097E}" type="sibTrans" cxnId="{8E6792F1-C15D-42C1-B835-07370B540628}">
      <dgm:prSet/>
      <dgm:spPr/>
      <dgm:t>
        <a:bodyPr/>
        <a:lstStyle/>
        <a:p>
          <a:endParaRPr lang="it-IT"/>
        </a:p>
      </dgm:t>
    </dgm:pt>
    <dgm:pt modelId="{5752FFCD-AE7D-413B-ABD5-74D8F923329E}">
      <dgm:prSet custT="1"/>
      <dgm:spPr>
        <a:solidFill>
          <a:srgbClr val="002060"/>
        </a:solidFill>
      </dgm:spPr>
      <dgm:t>
        <a:bodyPr/>
        <a:lstStyle/>
        <a:p>
          <a:r>
            <a:rPr lang="it-IT" sz="2400" b="1" dirty="0">
              <a:latin typeface="Century Gothic" pitchFamily="34" charset="0"/>
            </a:rPr>
            <a:t>Recupero visivo più rapido </a:t>
          </a:r>
          <a:endParaRPr lang="it-IT" sz="2400" dirty="0"/>
        </a:p>
      </dgm:t>
    </dgm:pt>
    <dgm:pt modelId="{49932E66-5DFE-4786-BD3D-969AA01BF2FD}" type="parTrans" cxnId="{E717C46E-E8D3-4B4C-A7EA-C079B18BED5F}">
      <dgm:prSet/>
      <dgm:spPr/>
      <dgm:t>
        <a:bodyPr/>
        <a:lstStyle/>
        <a:p>
          <a:endParaRPr lang="it-IT"/>
        </a:p>
      </dgm:t>
    </dgm:pt>
    <dgm:pt modelId="{8571DAAE-B0C3-4A61-8E28-635B98DE7D04}" type="sibTrans" cxnId="{E717C46E-E8D3-4B4C-A7EA-C079B18BED5F}">
      <dgm:prSet/>
      <dgm:spPr/>
      <dgm:t>
        <a:bodyPr/>
        <a:lstStyle/>
        <a:p>
          <a:endParaRPr lang="it-IT"/>
        </a:p>
      </dgm:t>
    </dgm:pt>
    <dgm:pt modelId="{0FDDC320-ED32-43DC-8948-36C27A9646B6}" type="pres">
      <dgm:prSet presAssocID="{BCA56919-CD88-4C1B-8C5F-6E3FB2A62A84}" presName="diagram" presStyleCnt="0">
        <dgm:presLayoutVars>
          <dgm:dir/>
          <dgm:resizeHandles val="exact"/>
        </dgm:presLayoutVars>
      </dgm:prSet>
      <dgm:spPr/>
    </dgm:pt>
    <dgm:pt modelId="{1F3EAA3C-1EBF-4AD7-AB5F-EA21C2E076AA}" type="pres">
      <dgm:prSet presAssocID="{4EEEADE3-F561-4185-B6D1-27645DAF0A25}" presName="node" presStyleLbl="node1" presStyleIdx="0" presStyleCnt="4" custScaleX="328207" custScaleY="115422" custLinFactNeighborX="-44943" custLinFactNeighborY="99514">
        <dgm:presLayoutVars>
          <dgm:bulletEnabled val="1"/>
        </dgm:presLayoutVars>
      </dgm:prSet>
      <dgm:spPr/>
    </dgm:pt>
    <dgm:pt modelId="{AD7B9099-85BF-4AA8-8915-BEA3F27E2876}" type="pres">
      <dgm:prSet presAssocID="{D95DDC92-D2EC-438B-B8AE-418D8A9C097E}" presName="sibTrans" presStyleCnt="0"/>
      <dgm:spPr/>
    </dgm:pt>
    <dgm:pt modelId="{74145C18-4124-4FEE-A838-285A56A04A63}" type="pres">
      <dgm:prSet presAssocID="{F8920C0E-08A7-4162-8964-0BF45B541E30}" presName="node" presStyleLbl="node1" presStyleIdx="1" presStyleCnt="4" custScaleX="211477" custScaleY="106502" custLinFactX="51178" custLinFactY="-41253" custLinFactNeighborX="100000" custLinFactNeighborY="-100000">
        <dgm:presLayoutVars>
          <dgm:bulletEnabled val="1"/>
        </dgm:presLayoutVars>
      </dgm:prSet>
      <dgm:spPr/>
    </dgm:pt>
    <dgm:pt modelId="{79E6F612-97F0-4324-B3EE-2C6D6743DA40}" type="pres">
      <dgm:prSet presAssocID="{59D0CCD3-F648-418A-BEA7-8A94B1EE6B03}" presName="sibTrans" presStyleCnt="0"/>
      <dgm:spPr/>
    </dgm:pt>
    <dgm:pt modelId="{25199084-A7F0-4992-A8C7-021022749328}" type="pres">
      <dgm:prSet presAssocID="{5752FFCD-AE7D-413B-ABD5-74D8F923329E}" presName="node" presStyleLbl="node1" presStyleIdx="2" presStyleCnt="4" custScaleX="161428" custScaleY="83737" custLinFactX="-51246" custLinFactNeighborX="-100000" custLinFactNeighborY="83270">
        <dgm:presLayoutVars>
          <dgm:bulletEnabled val="1"/>
        </dgm:presLayoutVars>
      </dgm:prSet>
      <dgm:spPr/>
    </dgm:pt>
    <dgm:pt modelId="{684C9AF1-0E36-4927-8767-FB603270534C}" type="pres">
      <dgm:prSet presAssocID="{8571DAAE-B0C3-4A61-8E28-635B98DE7D04}" presName="sibTrans" presStyleCnt="0"/>
      <dgm:spPr/>
    </dgm:pt>
    <dgm:pt modelId="{10FE3AD5-D73B-46E9-80C5-EE743EF94B05}" type="pres">
      <dgm:prSet presAssocID="{93EF4C15-03A0-47E9-A885-9F62075E4AAB}" presName="node" presStyleLbl="node1" presStyleIdx="3" presStyleCnt="4" custScaleX="119058" custLinFactX="53353" custLinFactNeighborX="100000" custLinFactNeighborY="-59851">
        <dgm:presLayoutVars>
          <dgm:bulletEnabled val="1"/>
        </dgm:presLayoutVars>
      </dgm:prSet>
      <dgm:spPr/>
    </dgm:pt>
  </dgm:ptLst>
  <dgm:cxnLst>
    <dgm:cxn modelId="{C3814516-6897-42BA-A7CA-B7BE5C3FB362}" srcId="{BCA56919-CD88-4C1B-8C5F-6E3FB2A62A84}" destId="{F8920C0E-08A7-4162-8964-0BF45B541E30}" srcOrd="1" destOrd="0" parTransId="{7FC11828-B2F5-4E46-83CF-9FBDF56AF231}" sibTransId="{59D0CCD3-F648-418A-BEA7-8A94B1EE6B03}"/>
    <dgm:cxn modelId="{EB450757-A8FC-4D98-8386-4B5B1EC70DE2}" type="presOf" srcId="{5752FFCD-AE7D-413B-ABD5-74D8F923329E}" destId="{25199084-A7F0-4992-A8C7-021022749328}" srcOrd="0" destOrd="0" presId="urn:microsoft.com/office/officeart/2005/8/layout/default#1"/>
    <dgm:cxn modelId="{E717C46E-E8D3-4B4C-A7EA-C079B18BED5F}" srcId="{BCA56919-CD88-4C1B-8C5F-6E3FB2A62A84}" destId="{5752FFCD-AE7D-413B-ABD5-74D8F923329E}" srcOrd="2" destOrd="0" parTransId="{49932E66-5DFE-4786-BD3D-969AA01BF2FD}" sibTransId="{8571DAAE-B0C3-4A61-8E28-635B98DE7D04}"/>
    <dgm:cxn modelId="{648E2787-A1CC-440A-86E3-504ADD9550A2}" type="presOf" srcId="{4EEEADE3-F561-4185-B6D1-27645DAF0A25}" destId="{1F3EAA3C-1EBF-4AD7-AB5F-EA21C2E076AA}" srcOrd="0" destOrd="0" presId="urn:microsoft.com/office/officeart/2005/8/layout/default#1"/>
    <dgm:cxn modelId="{1B17E6B6-F273-4D23-B551-77CB6636A46D}" type="presOf" srcId="{93EF4C15-03A0-47E9-A885-9F62075E4AAB}" destId="{10FE3AD5-D73B-46E9-80C5-EE743EF94B05}" srcOrd="0" destOrd="0" presId="urn:microsoft.com/office/officeart/2005/8/layout/default#1"/>
    <dgm:cxn modelId="{074FCFD9-AEB4-4B0F-8D5F-77A171C18240}" srcId="{BCA56919-CD88-4C1B-8C5F-6E3FB2A62A84}" destId="{93EF4C15-03A0-47E9-A885-9F62075E4AAB}" srcOrd="3" destOrd="0" parTransId="{94C54A90-751D-4AB8-862D-2681DC6FED9B}" sibTransId="{3E25D3B4-C797-40B0-A9E6-AB33DC6EB3EF}"/>
    <dgm:cxn modelId="{FBF965E7-93EC-4282-8688-939B3CDFF0FF}" type="presOf" srcId="{BCA56919-CD88-4C1B-8C5F-6E3FB2A62A84}" destId="{0FDDC320-ED32-43DC-8948-36C27A9646B6}" srcOrd="0" destOrd="0" presId="urn:microsoft.com/office/officeart/2005/8/layout/default#1"/>
    <dgm:cxn modelId="{8E6792F1-C15D-42C1-B835-07370B540628}" srcId="{BCA56919-CD88-4C1B-8C5F-6E3FB2A62A84}" destId="{4EEEADE3-F561-4185-B6D1-27645DAF0A25}" srcOrd="0" destOrd="0" parTransId="{7581A681-C42F-4FD1-8DB7-768F3AD59C3D}" sibTransId="{D95DDC92-D2EC-438B-B8AE-418D8A9C097E}"/>
    <dgm:cxn modelId="{39139AFB-C56E-4533-99D6-2B4C6C1C1982}" type="presOf" srcId="{F8920C0E-08A7-4162-8964-0BF45B541E30}" destId="{74145C18-4124-4FEE-A838-285A56A04A63}" srcOrd="0" destOrd="0" presId="urn:microsoft.com/office/officeart/2005/8/layout/default#1"/>
    <dgm:cxn modelId="{C3197539-4C9D-4430-9A88-03FCF426E2C2}" type="presParOf" srcId="{0FDDC320-ED32-43DC-8948-36C27A9646B6}" destId="{1F3EAA3C-1EBF-4AD7-AB5F-EA21C2E076AA}" srcOrd="0" destOrd="0" presId="urn:microsoft.com/office/officeart/2005/8/layout/default#1"/>
    <dgm:cxn modelId="{E4D5CD2B-037A-42BF-ADD7-06B844660098}" type="presParOf" srcId="{0FDDC320-ED32-43DC-8948-36C27A9646B6}" destId="{AD7B9099-85BF-4AA8-8915-BEA3F27E2876}" srcOrd="1" destOrd="0" presId="urn:microsoft.com/office/officeart/2005/8/layout/default#1"/>
    <dgm:cxn modelId="{C6AC8EA3-88EC-4A91-AD68-99C780DA9FEC}" type="presParOf" srcId="{0FDDC320-ED32-43DC-8948-36C27A9646B6}" destId="{74145C18-4124-4FEE-A838-285A56A04A63}" srcOrd="2" destOrd="0" presId="urn:microsoft.com/office/officeart/2005/8/layout/default#1"/>
    <dgm:cxn modelId="{A926D4B3-FE8C-489D-80F3-C9B806EE290C}" type="presParOf" srcId="{0FDDC320-ED32-43DC-8948-36C27A9646B6}" destId="{79E6F612-97F0-4324-B3EE-2C6D6743DA40}" srcOrd="3" destOrd="0" presId="urn:microsoft.com/office/officeart/2005/8/layout/default#1"/>
    <dgm:cxn modelId="{8B8787FC-D765-4340-81C2-86ECC8D186B0}" type="presParOf" srcId="{0FDDC320-ED32-43DC-8948-36C27A9646B6}" destId="{25199084-A7F0-4992-A8C7-021022749328}" srcOrd="4" destOrd="0" presId="urn:microsoft.com/office/officeart/2005/8/layout/default#1"/>
    <dgm:cxn modelId="{4AFA6362-AD4A-4E83-B298-0DCCEB502C4F}" type="presParOf" srcId="{0FDDC320-ED32-43DC-8948-36C27A9646B6}" destId="{684C9AF1-0E36-4927-8767-FB603270534C}" srcOrd="5" destOrd="0" presId="urn:microsoft.com/office/officeart/2005/8/layout/default#1"/>
    <dgm:cxn modelId="{68BDBD50-DBF7-4ADE-AE30-62F52223BCBB}" type="presParOf" srcId="{0FDDC320-ED32-43DC-8948-36C27A9646B6}" destId="{10FE3AD5-D73B-46E9-80C5-EE743EF94B05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A56919-CD88-4C1B-8C5F-6E3FB2A62A84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3EF4C15-03A0-47E9-A885-9F62075E4AAB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2400" dirty="0"/>
            <a:t>Infiammazione nel post- operatorio</a:t>
          </a:r>
        </a:p>
      </dgm:t>
    </dgm:pt>
    <dgm:pt modelId="{94C54A90-751D-4AB8-862D-2681DC6FED9B}" type="parTrans" cxnId="{074FCFD9-AEB4-4B0F-8D5F-77A171C18240}">
      <dgm:prSet/>
      <dgm:spPr/>
      <dgm:t>
        <a:bodyPr/>
        <a:lstStyle/>
        <a:p>
          <a:endParaRPr lang="it-IT"/>
        </a:p>
      </dgm:t>
    </dgm:pt>
    <dgm:pt modelId="{3E25D3B4-C797-40B0-A9E6-AB33DC6EB3EF}" type="sibTrans" cxnId="{074FCFD9-AEB4-4B0F-8D5F-77A171C18240}">
      <dgm:prSet/>
      <dgm:spPr/>
      <dgm:t>
        <a:bodyPr/>
        <a:lstStyle/>
        <a:p>
          <a:endParaRPr lang="it-IT"/>
        </a:p>
      </dgm:t>
    </dgm:pt>
    <dgm:pt modelId="{F8920C0E-08A7-4162-8964-0BF45B541E30}">
      <dgm:prSet custT="1"/>
      <dgm:spPr>
        <a:solidFill>
          <a:srgbClr val="002060"/>
        </a:solidFill>
      </dgm:spPr>
      <dgm:t>
        <a:bodyPr/>
        <a:lstStyle/>
        <a:p>
          <a:r>
            <a:rPr lang="it-IT" sz="2400" b="1" dirty="0"/>
            <a:t>Durata maggiore dell’intervento chirurgico</a:t>
          </a:r>
        </a:p>
      </dgm:t>
    </dgm:pt>
    <dgm:pt modelId="{7FC11828-B2F5-4E46-83CF-9FBDF56AF231}" type="parTrans" cxnId="{C3814516-6897-42BA-A7CA-B7BE5C3FB362}">
      <dgm:prSet/>
      <dgm:spPr/>
      <dgm:t>
        <a:bodyPr/>
        <a:lstStyle/>
        <a:p>
          <a:endParaRPr lang="it-IT"/>
        </a:p>
      </dgm:t>
    </dgm:pt>
    <dgm:pt modelId="{59D0CCD3-F648-418A-BEA7-8A94B1EE6B03}" type="sibTrans" cxnId="{C3814516-6897-42BA-A7CA-B7BE5C3FB362}">
      <dgm:prSet/>
      <dgm:spPr/>
      <dgm:t>
        <a:bodyPr/>
        <a:lstStyle/>
        <a:p>
          <a:endParaRPr lang="it-IT"/>
        </a:p>
      </dgm:t>
    </dgm:pt>
    <dgm:pt modelId="{4EEEADE3-F561-4185-B6D1-27645DAF0A25}">
      <dgm:prSet custT="1"/>
      <dgm:spPr>
        <a:solidFill>
          <a:srgbClr val="002060"/>
        </a:solidFill>
      </dgm:spPr>
      <dgm:t>
        <a:bodyPr/>
        <a:lstStyle/>
        <a:p>
          <a:r>
            <a:rPr lang="it-IT" sz="2400" b="1" dirty="0"/>
            <a:t>Intervento tecnicamente più difficoltoso</a:t>
          </a:r>
        </a:p>
      </dgm:t>
    </dgm:pt>
    <dgm:pt modelId="{7581A681-C42F-4FD1-8DB7-768F3AD59C3D}" type="parTrans" cxnId="{8E6792F1-C15D-42C1-B835-07370B540628}">
      <dgm:prSet/>
      <dgm:spPr/>
      <dgm:t>
        <a:bodyPr/>
        <a:lstStyle/>
        <a:p>
          <a:endParaRPr lang="it-IT"/>
        </a:p>
      </dgm:t>
    </dgm:pt>
    <dgm:pt modelId="{D95DDC92-D2EC-438B-B8AE-418D8A9C097E}" type="sibTrans" cxnId="{8E6792F1-C15D-42C1-B835-07370B540628}">
      <dgm:prSet/>
      <dgm:spPr/>
      <dgm:t>
        <a:bodyPr/>
        <a:lstStyle/>
        <a:p>
          <a:endParaRPr lang="it-IT"/>
        </a:p>
      </dgm:t>
    </dgm:pt>
    <dgm:pt modelId="{DC0228FC-047F-45C3-B604-6030B0816F80}">
      <dgm:prSet custT="1"/>
      <dgm:spPr>
        <a:solidFill>
          <a:srgbClr val="002060"/>
        </a:solidFill>
      </dgm:spPr>
      <dgm:t>
        <a:bodyPr/>
        <a:lstStyle/>
        <a:p>
          <a:r>
            <a:rPr lang="it-IT" sz="2400" dirty="0">
              <a:solidFill>
                <a:srgbClr val="FF0000"/>
              </a:solidFill>
            </a:rPr>
            <a:t>Precoce sviluppo di </a:t>
          </a:r>
          <a:r>
            <a:rPr lang="it-IT" sz="2400" b="1" dirty="0">
              <a:solidFill>
                <a:srgbClr val="FF0000"/>
              </a:solidFill>
            </a:rPr>
            <a:t>opacità della capsula posteriore</a:t>
          </a:r>
        </a:p>
      </dgm:t>
    </dgm:pt>
    <dgm:pt modelId="{8FF76FA1-4D94-4D80-B63F-E9DC2CB0E7A2}" type="parTrans" cxnId="{BB0C4DAC-5D4B-4C29-9B3A-77FC5240A22E}">
      <dgm:prSet/>
      <dgm:spPr/>
      <dgm:t>
        <a:bodyPr/>
        <a:lstStyle/>
        <a:p>
          <a:endParaRPr lang="it-IT"/>
        </a:p>
      </dgm:t>
    </dgm:pt>
    <dgm:pt modelId="{B89EDB99-0889-4C16-BDEC-082BDC721DA2}" type="sibTrans" cxnId="{BB0C4DAC-5D4B-4C29-9B3A-77FC5240A22E}">
      <dgm:prSet/>
      <dgm:spPr/>
      <dgm:t>
        <a:bodyPr/>
        <a:lstStyle/>
        <a:p>
          <a:endParaRPr lang="it-IT"/>
        </a:p>
      </dgm:t>
    </dgm:pt>
    <dgm:pt modelId="{0FDDC320-ED32-43DC-8948-36C27A9646B6}" type="pres">
      <dgm:prSet presAssocID="{BCA56919-CD88-4C1B-8C5F-6E3FB2A62A84}" presName="diagram" presStyleCnt="0">
        <dgm:presLayoutVars>
          <dgm:dir/>
          <dgm:resizeHandles val="exact"/>
        </dgm:presLayoutVars>
      </dgm:prSet>
      <dgm:spPr/>
    </dgm:pt>
    <dgm:pt modelId="{1F3EAA3C-1EBF-4AD7-AB5F-EA21C2E076AA}" type="pres">
      <dgm:prSet presAssocID="{4EEEADE3-F561-4185-B6D1-27645DAF0A25}" presName="node" presStyleLbl="node1" presStyleIdx="0" presStyleCnt="4" custScaleX="328207" custScaleY="96804" custLinFactNeighborX="-44807" custLinFactNeighborY="96591">
        <dgm:presLayoutVars>
          <dgm:bulletEnabled val="1"/>
        </dgm:presLayoutVars>
      </dgm:prSet>
      <dgm:spPr/>
    </dgm:pt>
    <dgm:pt modelId="{AD7B9099-85BF-4AA8-8915-BEA3F27E2876}" type="pres">
      <dgm:prSet presAssocID="{D95DDC92-D2EC-438B-B8AE-418D8A9C097E}" presName="sibTrans" presStyleCnt="0"/>
      <dgm:spPr/>
    </dgm:pt>
    <dgm:pt modelId="{74145C18-4124-4FEE-A838-285A56A04A63}" type="pres">
      <dgm:prSet presAssocID="{F8920C0E-08A7-4162-8964-0BF45B541E30}" presName="node" presStyleLbl="node1" presStyleIdx="1" presStyleCnt="4" custScaleX="211477" custScaleY="106502" custLinFactX="66726" custLinFactY="-48243" custLinFactNeighborX="100000" custLinFactNeighborY="-100000">
        <dgm:presLayoutVars>
          <dgm:bulletEnabled val="1"/>
        </dgm:presLayoutVars>
      </dgm:prSet>
      <dgm:spPr/>
    </dgm:pt>
    <dgm:pt modelId="{79E6F612-97F0-4324-B3EE-2C6D6743DA40}" type="pres">
      <dgm:prSet presAssocID="{59D0CCD3-F648-418A-BEA7-8A94B1EE6B03}" presName="sibTrans" presStyleCnt="0"/>
      <dgm:spPr/>
    </dgm:pt>
    <dgm:pt modelId="{901B26D7-EABF-4201-8829-6164A6259854}" type="pres">
      <dgm:prSet presAssocID="{DC0228FC-047F-45C3-B604-6030B0816F80}" presName="node" presStyleLbl="node1" presStyleIdx="2" presStyleCnt="4" custScaleX="175131" custLinFactX="-100000" custLinFactNeighborX="-125859" custLinFactNeighborY="87261">
        <dgm:presLayoutVars>
          <dgm:bulletEnabled val="1"/>
        </dgm:presLayoutVars>
      </dgm:prSet>
      <dgm:spPr/>
    </dgm:pt>
    <dgm:pt modelId="{1AEE176A-79EB-46A7-97A4-114CF76F81A8}" type="pres">
      <dgm:prSet presAssocID="{B89EDB99-0889-4C16-BDEC-082BDC721DA2}" presName="sibTrans" presStyleCnt="0"/>
      <dgm:spPr/>
    </dgm:pt>
    <dgm:pt modelId="{10FE3AD5-D73B-46E9-80C5-EE743EF94B05}" type="pres">
      <dgm:prSet presAssocID="{93EF4C15-03A0-47E9-A885-9F62075E4AAB}" presName="node" presStyleLbl="node1" presStyleIdx="3" presStyleCnt="4" custScaleX="191322" custLinFactX="5291" custLinFactNeighborX="100000" custLinFactNeighborY="-32657">
        <dgm:presLayoutVars>
          <dgm:bulletEnabled val="1"/>
        </dgm:presLayoutVars>
      </dgm:prSet>
      <dgm:spPr/>
    </dgm:pt>
  </dgm:ptLst>
  <dgm:cxnLst>
    <dgm:cxn modelId="{4D7D8905-4730-42AA-BCC2-0DCB63D1E8F5}" type="presOf" srcId="{F8920C0E-08A7-4162-8964-0BF45B541E30}" destId="{74145C18-4124-4FEE-A838-285A56A04A63}" srcOrd="0" destOrd="0" presId="urn:microsoft.com/office/officeart/2005/8/layout/default#2"/>
    <dgm:cxn modelId="{55211E16-210D-4F2C-961E-85E7AF709184}" type="presOf" srcId="{BCA56919-CD88-4C1B-8C5F-6E3FB2A62A84}" destId="{0FDDC320-ED32-43DC-8948-36C27A9646B6}" srcOrd="0" destOrd="0" presId="urn:microsoft.com/office/officeart/2005/8/layout/default#2"/>
    <dgm:cxn modelId="{C3814516-6897-42BA-A7CA-B7BE5C3FB362}" srcId="{BCA56919-CD88-4C1B-8C5F-6E3FB2A62A84}" destId="{F8920C0E-08A7-4162-8964-0BF45B541E30}" srcOrd="1" destOrd="0" parTransId="{7FC11828-B2F5-4E46-83CF-9FBDF56AF231}" sibTransId="{59D0CCD3-F648-418A-BEA7-8A94B1EE6B03}"/>
    <dgm:cxn modelId="{CC310019-74DC-4069-BB08-169395472A1D}" type="presOf" srcId="{93EF4C15-03A0-47E9-A885-9F62075E4AAB}" destId="{10FE3AD5-D73B-46E9-80C5-EE743EF94B05}" srcOrd="0" destOrd="0" presId="urn:microsoft.com/office/officeart/2005/8/layout/default#2"/>
    <dgm:cxn modelId="{F569AE60-22CC-4825-9B15-F9BEDCCA88BA}" type="presOf" srcId="{4EEEADE3-F561-4185-B6D1-27645DAF0A25}" destId="{1F3EAA3C-1EBF-4AD7-AB5F-EA21C2E076AA}" srcOrd="0" destOrd="0" presId="urn:microsoft.com/office/officeart/2005/8/layout/default#2"/>
    <dgm:cxn modelId="{BB0C4DAC-5D4B-4C29-9B3A-77FC5240A22E}" srcId="{BCA56919-CD88-4C1B-8C5F-6E3FB2A62A84}" destId="{DC0228FC-047F-45C3-B604-6030B0816F80}" srcOrd="2" destOrd="0" parTransId="{8FF76FA1-4D94-4D80-B63F-E9DC2CB0E7A2}" sibTransId="{B89EDB99-0889-4C16-BDEC-082BDC721DA2}"/>
    <dgm:cxn modelId="{215C58BE-E4E0-43AB-B20E-70F93412C518}" type="presOf" srcId="{DC0228FC-047F-45C3-B604-6030B0816F80}" destId="{901B26D7-EABF-4201-8829-6164A6259854}" srcOrd="0" destOrd="0" presId="urn:microsoft.com/office/officeart/2005/8/layout/default#2"/>
    <dgm:cxn modelId="{074FCFD9-AEB4-4B0F-8D5F-77A171C18240}" srcId="{BCA56919-CD88-4C1B-8C5F-6E3FB2A62A84}" destId="{93EF4C15-03A0-47E9-A885-9F62075E4AAB}" srcOrd="3" destOrd="0" parTransId="{94C54A90-751D-4AB8-862D-2681DC6FED9B}" sibTransId="{3E25D3B4-C797-40B0-A9E6-AB33DC6EB3EF}"/>
    <dgm:cxn modelId="{8E6792F1-C15D-42C1-B835-07370B540628}" srcId="{BCA56919-CD88-4C1B-8C5F-6E3FB2A62A84}" destId="{4EEEADE3-F561-4185-B6D1-27645DAF0A25}" srcOrd="0" destOrd="0" parTransId="{7581A681-C42F-4FD1-8DB7-768F3AD59C3D}" sibTransId="{D95DDC92-D2EC-438B-B8AE-418D8A9C097E}"/>
    <dgm:cxn modelId="{142313E6-EBDB-42AE-8B4C-0D1010180758}" type="presParOf" srcId="{0FDDC320-ED32-43DC-8948-36C27A9646B6}" destId="{1F3EAA3C-1EBF-4AD7-AB5F-EA21C2E076AA}" srcOrd="0" destOrd="0" presId="urn:microsoft.com/office/officeart/2005/8/layout/default#2"/>
    <dgm:cxn modelId="{C7738DA1-98AB-4B50-A4B8-63702E0ED2F9}" type="presParOf" srcId="{0FDDC320-ED32-43DC-8948-36C27A9646B6}" destId="{AD7B9099-85BF-4AA8-8915-BEA3F27E2876}" srcOrd="1" destOrd="0" presId="urn:microsoft.com/office/officeart/2005/8/layout/default#2"/>
    <dgm:cxn modelId="{70DE9DC9-8C9E-422E-84BF-A37835A04971}" type="presParOf" srcId="{0FDDC320-ED32-43DC-8948-36C27A9646B6}" destId="{74145C18-4124-4FEE-A838-285A56A04A63}" srcOrd="2" destOrd="0" presId="urn:microsoft.com/office/officeart/2005/8/layout/default#2"/>
    <dgm:cxn modelId="{E7DDE5F8-DA17-4A12-ABD7-D86EC279157F}" type="presParOf" srcId="{0FDDC320-ED32-43DC-8948-36C27A9646B6}" destId="{79E6F612-97F0-4324-B3EE-2C6D6743DA40}" srcOrd="3" destOrd="0" presId="urn:microsoft.com/office/officeart/2005/8/layout/default#2"/>
    <dgm:cxn modelId="{5A2595E7-C184-437F-BF54-09F240F6FF3C}" type="presParOf" srcId="{0FDDC320-ED32-43DC-8948-36C27A9646B6}" destId="{901B26D7-EABF-4201-8829-6164A6259854}" srcOrd="4" destOrd="0" presId="urn:microsoft.com/office/officeart/2005/8/layout/default#2"/>
    <dgm:cxn modelId="{D3CBFE2C-BCA7-47A6-9305-86A5417C4D25}" type="presParOf" srcId="{0FDDC320-ED32-43DC-8948-36C27A9646B6}" destId="{1AEE176A-79EB-46A7-97A4-114CF76F81A8}" srcOrd="5" destOrd="0" presId="urn:microsoft.com/office/officeart/2005/8/layout/default#2"/>
    <dgm:cxn modelId="{929B2AA3-D93D-4203-8769-9F1EF903D52B}" type="presParOf" srcId="{0FDDC320-ED32-43DC-8948-36C27A9646B6}" destId="{10FE3AD5-D73B-46E9-80C5-EE743EF94B05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C0224-9BAE-48BB-B922-1E17BB3136D5}">
      <dsp:nvSpPr>
        <dsp:cNvPr id="0" name=""/>
        <dsp:cNvSpPr/>
      </dsp:nvSpPr>
      <dsp:spPr>
        <a:xfrm rot="5400000">
          <a:off x="-226288" y="226790"/>
          <a:ext cx="1508592" cy="10560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1 STEP</a:t>
          </a:r>
        </a:p>
      </dsp:txBody>
      <dsp:txXfrm rot="-5400000">
        <a:off x="1" y="528508"/>
        <a:ext cx="1056014" cy="452578"/>
      </dsp:txXfrm>
    </dsp:sp>
    <dsp:sp modelId="{CCCDB7EA-3BEB-4BF8-AFD5-106CA5E62FFD}">
      <dsp:nvSpPr>
        <dsp:cNvPr id="0" name=""/>
        <dsp:cNvSpPr/>
      </dsp:nvSpPr>
      <dsp:spPr>
        <a:xfrm rot="5400000">
          <a:off x="3626187" y="-2546097"/>
          <a:ext cx="980585" cy="6216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 dirty="0">
              <a:latin typeface="+mn-lt"/>
            </a:rPr>
            <a:t>FACOEMULSIFICAZIONE e impianto IOL </a:t>
          </a:r>
          <a:r>
            <a:rPr lang="it-IT" sz="2800" u="sng" kern="1200" dirty="0">
              <a:latin typeface="+mn-lt"/>
            </a:rPr>
            <a:t>combinata</a:t>
          </a:r>
          <a:r>
            <a:rPr lang="it-IT" sz="2800" kern="1200" dirty="0">
              <a:latin typeface="+mn-lt"/>
            </a:rPr>
            <a:t> a </a:t>
          </a:r>
          <a:r>
            <a:rPr lang="it-IT" sz="2400" kern="1200" dirty="0">
              <a:latin typeface="+mn-lt"/>
            </a:rPr>
            <a:t>VITRECTOMIA</a:t>
          </a:r>
        </a:p>
      </dsp:txBody>
      <dsp:txXfrm rot="-5400000">
        <a:off x="1008083" y="119875"/>
        <a:ext cx="6168925" cy="884849"/>
      </dsp:txXfrm>
    </dsp:sp>
    <dsp:sp modelId="{9415F4BF-B753-492A-906F-C2AC235E39CB}">
      <dsp:nvSpPr>
        <dsp:cNvPr id="0" name=""/>
        <dsp:cNvSpPr/>
      </dsp:nvSpPr>
      <dsp:spPr>
        <a:xfrm rot="5400000">
          <a:off x="-226288" y="1539996"/>
          <a:ext cx="1508592" cy="10560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2-STEP</a:t>
          </a:r>
        </a:p>
      </dsp:txBody>
      <dsp:txXfrm rot="-5400000">
        <a:off x="1" y="1841714"/>
        <a:ext cx="1056014" cy="452578"/>
      </dsp:txXfrm>
    </dsp:sp>
    <dsp:sp modelId="{4F883778-7A1C-4DCE-8A5C-86E0B0A2FCBD}">
      <dsp:nvSpPr>
        <dsp:cNvPr id="0" name=""/>
        <dsp:cNvSpPr/>
      </dsp:nvSpPr>
      <dsp:spPr>
        <a:xfrm rot="5400000">
          <a:off x="3674118" y="-1297993"/>
          <a:ext cx="980585" cy="6216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 dirty="0"/>
            <a:t>VITRECTOMIA seguita da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 dirty="0"/>
            <a:t>FACOEMULSIFICAZIONE e impianto IOL</a:t>
          </a:r>
        </a:p>
      </dsp:txBody>
      <dsp:txXfrm rot="-5400000">
        <a:off x="1056014" y="1367979"/>
        <a:ext cx="6168925" cy="884849"/>
      </dsp:txXfrm>
    </dsp:sp>
    <dsp:sp modelId="{1C8A73E7-CC42-4DC1-9FB4-07CB669628FB}">
      <dsp:nvSpPr>
        <dsp:cNvPr id="0" name=""/>
        <dsp:cNvSpPr/>
      </dsp:nvSpPr>
      <dsp:spPr>
        <a:xfrm rot="5400000">
          <a:off x="-226288" y="2853202"/>
          <a:ext cx="1508592" cy="10560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2-STEP</a:t>
          </a:r>
        </a:p>
      </dsp:txBody>
      <dsp:txXfrm rot="-5400000">
        <a:off x="1" y="3154920"/>
        <a:ext cx="1056014" cy="452578"/>
      </dsp:txXfrm>
    </dsp:sp>
    <dsp:sp modelId="{ECBD2495-C227-4DC1-A473-168C091885F6}">
      <dsp:nvSpPr>
        <dsp:cNvPr id="0" name=""/>
        <dsp:cNvSpPr/>
      </dsp:nvSpPr>
      <dsp:spPr>
        <a:xfrm rot="5400000">
          <a:off x="3674118" y="-25815"/>
          <a:ext cx="980585" cy="62167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 dirty="0"/>
            <a:t>FACOEMULSIFICAZIONE e impianto IOL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 dirty="0"/>
            <a:t>seguita da VITRECTOMIA</a:t>
          </a:r>
        </a:p>
      </dsp:txBody>
      <dsp:txXfrm rot="-5400000">
        <a:off x="1056014" y="2640157"/>
        <a:ext cx="6168925" cy="884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EAA3C-1EBF-4AD7-AB5F-EA21C2E076AA}">
      <dsp:nvSpPr>
        <dsp:cNvPr id="0" name=""/>
        <dsp:cNvSpPr/>
      </dsp:nvSpPr>
      <dsp:spPr>
        <a:xfrm>
          <a:off x="0" y="1152129"/>
          <a:ext cx="6161450" cy="1300094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latin typeface="Century Gothic" pitchFamily="34" charset="0"/>
            </a:rPr>
            <a:t>Completa rimozione delle componenti anteriori del vitreo </a:t>
          </a:r>
          <a:r>
            <a:rPr lang="it-IT" sz="2400" kern="1200" dirty="0">
              <a:latin typeface="Century Gothic" pitchFamily="34" charset="0"/>
            </a:rPr>
            <a:t>senza rischio di toccare il cristallino</a:t>
          </a:r>
          <a:endParaRPr lang="it-IT" sz="2400" kern="1200" dirty="0"/>
        </a:p>
      </dsp:txBody>
      <dsp:txXfrm>
        <a:off x="0" y="1152129"/>
        <a:ext cx="6161450" cy="1300094"/>
      </dsp:txXfrm>
    </dsp:sp>
    <dsp:sp modelId="{74145C18-4124-4FEE-A838-285A56A04A63}">
      <dsp:nvSpPr>
        <dsp:cNvPr id="0" name=""/>
        <dsp:cNvSpPr/>
      </dsp:nvSpPr>
      <dsp:spPr>
        <a:xfrm>
          <a:off x="3096352" y="0"/>
          <a:ext cx="3970070" cy="1199621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latin typeface="Century Gothic" pitchFamily="34" charset="0"/>
            </a:rPr>
            <a:t>Migliore </a:t>
          </a:r>
          <a:r>
            <a:rPr lang="it-IT" sz="2400" b="1" kern="1200" dirty="0">
              <a:latin typeface="Century Gothic" pitchFamily="34" charset="0"/>
            </a:rPr>
            <a:t>visualizzazione </a:t>
          </a:r>
          <a:r>
            <a:rPr lang="it-IT" sz="2400" b="1" kern="1200" dirty="0" err="1">
              <a:latin typeface="Century Gothic" pitchFamily="34" charset="0"/>
            </a:rPr>
            <a:t>intraoperatoria</a:t>
          </a:r>
          <a:endParaRPr lang="it-IT" sz="2400" kern="1200" dirty="0"/>
        </a:p>
      </dsp:txBody>
      <dsp:txXfrm>
        <a:off x="3096352" y="0"/>
        <a:ext cx="3970070" cy="1199621"/>
      </dsp:txXfrm>
    </dsp:sp>
    <dsp:sp modelId="{25199084-A7F0-4992-A8C7-021022749328}">
      <dsp:nvSpPr>
        <dsp:cNvPr id="0" name=""/>
        <dsp:cNvSpPr/>
      </dsp:nvSpPr>
      <dsp:spPr>
        <a:xfrm>
          <a:off x="1576729" y="2585195"/>
          <a:ext cx="3030497" cy="943199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latin typeface="Century Gothic" pitchFamily="34" charset="0"/>
            </a:rPr>
            <a:t>Recupero visivo più rapido </a:t>
          </a:r>
          <a:endParaRPr lang="it-IT" sz="2400" kern="1200" dirty="0"/>
        </a:p>
      </dsp:txBody>
      <dsp:txXfrm>
        <a:off x="1576729" y="2585195"/>
        <a:ext cx="3030497" cy="943199"/>
      </dsp:txXfrm>
    </dsp:sp>
    <dsp:sp modelId="{10FE3AD5-D73B-46E9-80C5-EE743EF94B05}">
      <dsp:nvSpPr>
        <dsp:cNvPr id="0" name=""/>
        <dsp:cNvSpPr/>
      </dsp:nvSpPr>
      <dsp:spPr>
        <a:xfrm>
          <a:off x="5469772" y="2232244"/>
          <a:ext cx="2235083" cy="1126383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Minor costo</a:t>
          </a:r>
        </a:p>
      </dsp:txBody>
      <dsp:txXfrm>
        <a:off x="5469772" y="2232244"/>
        <a:ext cx="2235083" cy="1126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EAA3C-1EBF-4AD7-AB5F-EA21C2E076AA}">
      <dsp:nvSpPr>
        <dsp:cNvPr id="0" name=""/>
        <dsp:cNvSpPr/>
      </dsp:nvSpPr>
      <dsp:spPr>
        <a:xfrm>
          <a:off x="119166" y="1262918"/>
          <a:ext cx="5865108" cy="1037941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Intervento tecnicamente più difficoltoso</a:t>
          </a:r>
        </a:p>
      </dsp:txBody>
      <dsp:txXfrm>
        <a:off x="119166" y="1262918"/>
        <a:ext cx="5865108" cy="1037941"/>
      </dsp:txXfrm>
    </dsp:sp>
    <dsp:sp modelId="{74145C18-4124-4FEE-A838-285A56A04A63}">
      <dsp:nvSpPr>
        <dsp:cNvPr id="0" name=""/>
        <dsp:cNvSpPr/>
      </dsp:nvSpPr>
      <dsp:spPr>
        <a:xfrm>
          <a:off x="3288124" y="0"/>
          <a:ext cx="3779125" cy="1141923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Durata maggiore dell’intervento chirurgico</a:t>
          </a:r>
        </a:p>
      </dsp:txBody>
      <dsp:txXfrm>
        <a:off x="3288124" y="0"/>
        <a:ext cx="3779125" cy="1141923"/>
      </dsp:txXfrm>
    </dsp:sp>
    <dsp:sp modelId="{901B26D7-EABF-4201-8829-6164A6259854}">
      <dsp:nvSpPr>
        <dsp:cNvPr id="0" name=""/>
        <dsp:cNvSpPr/>
      </dsp:nvSpPr>
      <dsp:spPr>
        <a:xfrm>
          <a:off x="230398" y="2414381"/>
          <a:ext cx="3129617" cy="1072208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rgbClr val="FF0000"/>
              </a:solidFill>
            </a:rPr>
            <a:t>Precoce sviluppo di </a:t>
          </a:r>
          <a:r>
            <a:rPr lang="it-IT" sz="2400" b="1" kern="1200" dirty="0">
              <a:solidFill>
                <a:srgbClr val="FF0000"/>
              </a:solidFill>
            </a:rPr>
            <a:t>opacità della capsula posteriore</a:t>
          </a:r>
        </a:p>
      </dsp:txBody>
      <dsp:txXfrm>
        <a:off x="230398" y="2414381"/>
        <a:ext cx="3129617" cy="1072208"/>
      </dsp:txXfrm>
    </dsp:sp>
    <dsp:sp modelId="{10FE3AD5-D73B-46E9-80C5-EE743EF94B05}">
      <dsp:nvSpPr>
        <dsp:cNvPr id="0" name=""/>
        <dsp:cNvSpPr/>
      </dsp:nvSpPr>
      <dsp:spPr>
        <a:xfrm>
          <a:off x="4024517" y="2414378"/>
          <a:ext cx="3418952" cy="1072208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Infiammazione nel post- operatorio</a:t>
          </a:r>
        </a:p>
      </dsp:txBody>
      <dsp:txXfrm>
        <a:off x="4024517" y="2414378"/>
        <a:ext cx="3418952" cy="1072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0EE528-FD7F-4CEF-B324-D1D003EB5B1B}" type="datetimeFigureOut">
              <a:rPr lang="it-IT"/>
              <a:pPr>
                <a:defRPr/>
              </a:pPr>
              <a:t>12/07/19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33B988-90E0-4ADB-B287-EBB3AFC970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663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33B988-90E0-4ADB-B287-EBB3AFC97037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25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0F6E1-D37A-4CBA-A51C-2F5F0ADCD6B6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11BE1-6B84-49D2-9B3B-4B80862FC24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EA35DB-5208-4643-831C-C713E573997E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73570-57D8-4B9B-9821-624DC2F9A4E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A1AEB-53A2-4F13-90EE-42A7BF2AAB56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2ED88-4ABA-44D6-9E6C-0D090FF5623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FE0298-F5AF-4405-8064-F67B4A3A02E8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6D810-5255-4F64-B0DB-F1F778761C1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468313" y="765175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8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D0B90-627B-4C03-9F53-F93C46BB3333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AA32B-C9F2-4B68-A0A5-3D816D1A54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41D7C3-8E4C-4303-B893-1DAD3DC81EDE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5FA91-9FCC-48A4-B4A9-77F79968878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1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AADD2-B114-4775-B8C3-D28A735F8AC0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D9F32-F871-45CD-BCAA-68A50D23485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B2224B-9BDA-428C-97AB-92E7F3DE8432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ABA262-E7C6-4BE8-852A-BDD9A6888D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F7916D-7FFD-4FD8-8378-DBC9B6DC93CE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054EA-D24F-4623-96FF-7165C9898D9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A2E32-3307-4471-B4B8-C63961EE2A37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5"/>
            <a:ext cx="762000" cy="365125"/>
          </a:xfrm>
        </p:spPr>
        <p:txBody>
          <a:bodyPr/>
          <a:lstStyle/>
          <a:p>
            <a:pPr>
              <a:defRPr/>
            </a:pPr>
            <a:fld id="{78B7F07A-3668-4BDB-A253-009F00C3F76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3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3" y="2998766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5"/>
            <a:ext cx="2133600" cy="365125"/>
          </a:xfrm>
        </p:spPr>
        <p:txBody>
          <a:bodyPr/>
          <a:lstStyle/>
          <a:p>
            <a:pPr>
              <a:defRPr/>
            </a:pPr>
            <a:fld id="{DFDED944-9E72-45B6-A4A8-CCA30DA0EC33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94E9E-B266-4A1B-8F2C-D97834C4392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5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FA047FC-52E7-40D9-9BFF-0FB71168564A}" type="datetimeFigureOut">
              <a:rPr lang="it-IT" smtClean="0"/>
              <a:pPr>
                <a:defRPr/>
              </a:pPr>
              <a:t>12/07/19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5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9DDC1A9-C4AE-45E0-9A38-790786FB634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t="-13000" r="-6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395536" y="1196752"/>
            <a:ext cx="8424863" cy="24479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it-IT" sz="42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it-IT" sz="4400" b="1" dirty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Impianto di IOL: </a:t>
            </a:r>
            <a:br>
              <a:rPr lang="it-IT" sz="4400" b="1" dirty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it-IT" sz="4400" b="1" dirty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immediato o differito?</a:t>
            </a:r>
            <a:br>
              <a:rPr lang="it-IT" sz="4400" b="1" dirty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br>
              <a:rPr lang="it-IT" sz="14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br>
              <a:rPr lang="it-IT" sz="32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it-IT" sz="32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Giorgio Tassinari</a:t>
            </a:r>
            <a:endParaRPr lang="it-IT" sz="3200" b="1" dirty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2483767" y="2204864"/>
            <a:ext cx="43211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827584" y="1772817"/>
          <a:ext cx="727280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321"/>
            <a:ext cx="7470648" cy="850424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TIMING impianto di IOL</a:t>
            </a:r>
            <a:endParaRPr lang="it-IT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254624" cy="864096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latin typeface="+mn-lt"/>
              </a:rPr>
              <a:t>PHACOVITRECTOMY</a:t>
            </a:r>
          </a:p>
        </p:txBody>
      </p:sp>
      <p:sp>
        <p:nvSpPr>
          <p:cNvPr id="3" name="Rettangolo 2"/>
          <p:cNvSpPr/>
          <p:nvPr/>
        </p:nvSpPr>
        <p:spPr>
          <a:xfrm>
            <a:off x="827584" y="1196753"/>
            <a:ext cx="7272808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Associazione, in un singolo </a:t>
            </a:r>
            <a:r>
              <a:rPr lang="it-IT" sz="2400" dirty="0" err="1"/>
              <a:t>step</a:t>
            </a:r>
            <a:r>
              <a:rPr lang="it-IT" sz="2400" dirty="0"/>
              <a:t> chirurgico, di </a:t>
            </a:r>
            <a:r>
              <a:rPr lang="it-IT" sz="2400" dirty="0" err="1"/>
              <a:t>facoemulsificazione-impianto</a:t>
            </a:r>
            <a:r>
              <a:rPr lang="it-IT" sz="2400" dirty="0"/>
              <a:t> di IOL e vitrectomia</a:t>
            </a:r>
          </a:p>
        </p:txBody>
      </p:sp>
      <p:graphicFrame>
        <p:nvGraphicFramePr>
          <p:cNvPr id="8" name="Diagramma 7"/>
          <p:cNvGraphicFramePr/>
          <p:nvPr/>
        </p:nvGraphicFramePr>
        <p:xfrm>
          <a:off x="539552" y="2132857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179512" y="5877272"/>
            <a:ext cx="8964488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Century Gothic" pitchFamily="34" charset="0"/>
              </a:rPr>
              <a:t>Yang, Tong , Lou. Surgical results of pars </a:t>
            </a:r>
            <a:r>
              <a:rPr lang="en-US" sz="2000" b="1" i="1" dirty="0" err="1">
                <a:latin typeface="Century Gothic" pitchFamily="34" charset="0"/>
              </a:rPr>
              <a:t>plana</a:t>
            </a:r>
            <a:r>
              <a:rPr lang="en-US" sz="2000" b="1" i="1" dirty="0">
                <a:latin typeface="Century Gothic" pitchFamily="34" charset="0"/>
              </a:rPr>
              <a:t> </a:t>
            </a:r>
            <a:r>
              <a:rPr lang="en-US" sz="2000" b="1" i="1" dirty="0" err="1">
                <a:latin typeface="Century Gothic" pitchFamily="34" charset="0"/>
              </a:rPr>
              <a:t>vitrectomy</a:t>
            </a:r>
            <a:r>
              <a:rPr lang="en-US" sz="2000" b="1" i="1" dirty="0">
                <a:latin typeface="Century Gothic" pitchFamily="34" charset="0"/>
              </a:rPr>
              <a:t> combined with </a:t>
            </a:r>
            <a:r>
              <a:rPr lang="en-US" sz="2000" b="1" i="1" dirty="0" err="1">
                <a:latin typeface="Century Gothic" pitchFamily="34" charset="0"/>
              </a:rPr>
              <a:t>phacoemulsification</a:t>
            </a:r>
            <a:r>
              <a:rPr lang="en-US" sz="2000" b="1" i="1" dirty="0">
                <a:latin typeface="Century Gothic" pitchFamily="34" charset="0"/>
              </a:rPr>
              <a:t>. J  Zhejiang </a:t>
            </a:r>
            <a:r>
              <a:rPr lang="it-IT" sz="2000" b="1" i="1" dirty="0" err="1">
                <a:latin typeface="Century Gothic" pitchFamily="34" charset="0"/>
              </a:rPr>
              <a:t>Univ</a:t>
            </a:r>
            <a:r>
              <a:rPr lang="it-IT" sz="2000" b="1" i="1" dirty="0">
                <a:latin typeface="Century Gothic" pitchFamily="34" charset="0"/>
              </a:rPr>
              <a:t> Sci B 2006; 7(2):129-132</a:t>
            </a:r>
            <a:endParaRPr lang="it-IT" sz="20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3529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000" b="1" dirty="0"/>
              <a:t>Razionale della chirurgia combinata </a:t>
            </a:r>
            <a:r>
              <a:rPr lang="it-IT" dirty="0"/>
              <a:t>: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8578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endParaRPr lang="it-IT" sz="2000" dirty="0"/>
          </a:p>
          <a:p>
            <a:pPr algn="just" eaLnBrk="1" hangingPunct="1">
              <a:lnSpc>
                <a:spcPct val="80000"/>
              </a:lnSpc>
            </a:pPr>
            <a:r>
              <a:rPr lang="it-IT" sz="2400" b="1" dirty="0"/>
              <a:t>Patologie retiniche</a:t>
            </a:r>
            <a:r>
              <a:rPr lang="it-IT" sz="2400" dirty="0"/>
              <a:t> e </a:t>
            </a:r>
            <a:r>
              <a:rPr lang="it-IT" sz="2400" b="1" dirty="0"/>
              <a:t>cataratta</a:t>
            </a:r>
            <a:r>
              <a:rPr lang="it-IT" sz="2400" dirty="0"/>
              <a:t> spesso </a:t>
            </a:r>
            <a:r>
              <a:rPr lang="it-IT" sz="2400" b="1" dirty="0"/>
              <a:t>coesistono</a:t>
            </a:r>
            <a:r>
              <a:rPr lang="it-IT" sz="2400" dirty="0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it-IT" sz="1600" dirty="0"/>
          </a:p>
          <a:p>
            <a:pPr algn="just" eaLnBrk="1" hangingPunct="1">
              <a:lnSpc>
                <a:spcPct val="80000"/>
              </a:lnSpc>
            </a:pPr>
            <a:r>
              <a:rPr lang="it-IT" sz="2400" dirty="0"/>
              <a:t>La prevalenza della cataratta aumenta con l’</a:t>
            </a:r>
            <a:r>
              <a:rPr lang="it-IT" sz="2400" b="1" dirty="0"/>
              <a:t>età,</a:t>
            </a:r>
            <a:r>
              <a:rPr lang="it-IT" sz="2400" dirty="0"/>
              <a:t> come anche quella delle patologie retiniche (fori maculari, distacchi di retina, VMT)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it-IT" sz="1800" dirty="0"/>
          </a:p>
          <a:p>
            <a:pPr algn="just">
              <a:lnSpc>
                <a:spcPct val="80000"/>
              </a:lnSpc>
            </a:pPr>
            <a:r>
              <a:rPr lang="it-IT" sz="2400" dirty="0"/>
              <a:t>L’evoluzione della </a:t>
            </a:r>
            <a:r>
              <a:rPr lang="it-IT" sz="2400" b="1" dirty="0"/>
              <a:t>cataratta</a:t>
            </a:r>
            <a:r>
              <a:rPr lang="it-IT" sz="2400" dirty="0"/>
              <a:t> è una </a:t>
            </a:r>
            <a:r>
              <a:rPr lang="it-IT" sz="2400" b="1" dirty="0"/>
              <a:t>complicanza</a:t>
            </a:r>
            <a:r>
              <a:rPr lang="it-IT" sz="2400" dirty="0"/>
              <a:t> frequente a seguito di </a:t>
            </a:r>
            <a:r>
              <a:rPr lang="it-IT" sz="2400" b="1" dirty="0"/>
              <a:t>VPP in occhi </a:t>
            </a:r>
            <a:r>
              <a:rPr lang="it-IT" sz="2400" b="1" dirty="0" err="1"/>
              <a:t>fachici</a:t>
            </a:r>
            <a:r>
              <a:rPr lang="it-IT" sz="2400" b="1" dirty="0"/>
              <a:t>: fino al 79% dei pazienti sviluppano </a:t>
            </a:r>
            <a:r>
              <a:rPr lang="en-US" sz="2400" dirty="0" err="1"/>
              <a:t>cataratta</a:t>
            </a:r>
            <a:r>
              <a:rPr lang="en-US" sz="2400" dirty="0"/>
              <a:t> </a:t>
            </a:r>
            <a:r>
              <a:rPr lang="en-US" sz="2400" dirty="0" err="1"/>
              <a:t>entro</a:t>
            </a:r>
            <a:r>
              <a:rPr lang="en-US" sz="2400" dirty="0"/>
              <a:t> 2 </a:t>
            </a:r>
            <a:r>
              <a:rPr lang="en-US" sz="2400" dirty="0" err="1"/>
              <a:t>anni</a:t>
            </a:r>
            <a:r>
              <a:rPr lang="en-US" sz="2400" dirty="0"/>
              <a:t> </a:t>
            </a:r>
            <a:r>
              <a:rPr lang="en-US" sz="2400" dirty="0" err="1"/>
              <a:t>dalla</a:t>
            </a:r>
            <a:r>
              <a:rPr lang="en-US" sz="2400" dirty="0"/>
              <a:t> VPP</a:t>
            </a:r>
            <a:endParaRPr lang="it-IT" sz="2400" dirty="0"/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it-IT" sz="1600" dirty="0"/>
          </a:p>
          <a:p>
            <a:pPr algn="just" eaLnBrk="1" hangingPunct="1">
              <a:lnSpc>
                <a:spcPct val="80000"/>
              </a:lnSpc>
            </a:pPr>
            <a:r>
              <a:rPr lang="en-US" sz="2400" dirty="0" err="1"/>
              <a:t>L’</a:t>
            </a:r>
            <a:r>
              <a:rPr lang="en-US" sz="2400" b="1" dirty="0" err="1"/>
              <a:t>opacità</a:t>
            </a:r>
            <a:r>
              <a:rPr lang="en-US" sz="2400" b="1" dirty="0"/>
              <a:t> del </a:t>
            </a:r>
            <a:r>
              <a:rPr lang="en-US" sz="2400" b="1" dirty="0" err="1"/>
              <a:t>cristallino</a:t>
            </a:r>
            <a:r>
              <a:rPr lang="en-US" sz="2400" dirty="0"/>
              <a:t> </a:t>
            </a:r>
            <a:r>
              <a:rPr lang="en-US" sz="2400" dirty="0" err="1"/>
              <a:t>può</a:t>
            </a:r>
            <a:r>
              <a:rPr lang="en-US" sz="2400" dirty="0"/>
              <a:t> </a:t>
            </a:r>
            <a:r>
              <a:rPr lang="en-US" sz="2400" b="1" dirty="0" err="1"/>
              <a:t>interferire</a:t>
            </a:r>
            <a:r>
              <a:rPr lang="en-US" sz="2400" dirty="0"/>
              <a:t> con </a:t>
            </a:r>
            <a:r>
              <a:rPr lang="en-US" sz="2400" dirty="0" err="1"/>
              <a:t>un’adeguata</a:t>
            </a:r>
            <a:r>
              <a:rPr lang="en-US" sz="2400" dirty="0"/>
              <a:t> </a:t>
            </a:r>
            <a:r>
              <a:rPr lang="en-US" sz="2400" b="1" dirty="0" err="1"/>
              <a:t>visualizzazione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b="1" dirty="0"/>
              <a:t>retina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la </a:t>
            </a:r>
            <a:r>
              <a:rPr lang="en-US" sz="2400" dirty="0" err="1"/>
              <a:t>vitrectomia</a:t>
            </a:r>
            <a:endParaRPr lang="en-US" sz="2400" dirty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5445224"/>
            <a:ext cx="856895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Treumer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 F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et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al. Pars plana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vitrectomy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,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phacoemulsification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and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intraocular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lens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implantation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Comparison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entury Gothic" pitchFamily="34" charset="0"/>
              </a:rPr>
              <a:t>of clinical complications in a combined versus two-step surgical approach.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Graefe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’s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Arch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Clin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Exp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Ophthalmol</a:t>
            </a:r>
            <a:endParaRPr lang="it-IT" i="1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2006; 244: 808–815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424936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000" b="1" dirty="0">
                <a:latin typeface="+mn-lt"/>
              </a:rPr>
              <a:t>Fattori di rischio per lo sviluppo di cataratta 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611560" y="1340768"/>
            <a:ext cx="7560840" cy="3888432"/>
          </a:xfrm>
        </p:spPr>
        <p:txBody>
          <a:bodyPr/>
          <a:lstStyle/>
          <a:p>
            <a:pPr algn="just" eaLnBrk="1" hangingPunct="1"/>
            <a:r>
              <a:rPr lang="en-US" b="1" dirty="0" err="1"/>
              <a:t>Età</a:t>
            </a:r>
            <a:r>
              <a:rPr lang="en-US" dirty="0"/>
              <a:t> media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pz</a:t>
            </a:r>
            <a:r>
              <a:rPr lang="en-US" dirty="0"/>
              <a:t> </a:t>
            </a:r>
          </a:p>
          <a:p>
            <a:pPr algn="just" eaLnBrk="1" hangingPunct="1"/>
            <a:r>
              <a:rPr lang="en-US" b="1" dirty="0" err="1"/>
              <a:t>Sclerosi</a:t>
            </a:r>
            <a:r>
              <a:rPr lang="en-US" b="1" dirty="0"/>
              <a:t> </a:t>
            </a:r>
            <a:r>
              <a:rPr lang="en-US" b="1" dirty="0" err="1"/>
              <a:t>nucleare</a:t>
            </a:r>
            <a:r>
              <a:rPr lang="en-US" b="1" dirty="0"/>
              <a:t> pre- </a:t>
            </a:r>
            <a:r>
              <a:rPr lang="en-US" b="1" dirty="0" err="1"/>
              <a:t>esistente</a:t>
            </a:r>
            <a:endParaRPr lang="en-US" b="1" dirty="0"/>
          </a:p>
          <a:p>
            <a:pPr algn="just" eaLnBrk="1" hangingPunct="1"/>
            <a:r>
              <a:rPr lang="en-US" b="1" dirty="0" err="1"/>
              <a:t>Danno</a:t>
            </a:r>
            <a:r>
              <a:rPr lang="en-US" b="1" dirty="0"/>
              <a:t> del </a:t>
            </a:r>
            <a:r>
              <a:rPr lang="en-US" b="1" dirty="0" err="1"/>
              <a:t>cristallino</a:t>
            </a:r>
            <a:r>
              <a:rPr lang="en-US" b="1" dirty="0"/>
              <a:t> </a:t>
            </a:r>
            <a:r>
              <a:rPr lang="en-US" b="1" dirty="0" err="1"/>
              <a:t>durante</a:t>
            </a:r>
            <a:r>
              <a:rPr lang="en-US" b="1" dirty="0"/>
              <a:t> la VPP </a:t>
            </a:r>
          </a:p>
          <a:p>
            <a:pPr algn="just" eaLnBrk="1" hangingPunct="1"/>
            <a:r>
              <a:rPr lang="en-US" dirty="0" err="1"/>
              <a:t>Utilizzo</a:t>
            </a:r>
            <a:r>
              <a:rPr lang="en-US" dirty="0"/>
              <a:t> di </a:t>
            </a:r>
            <a:r>
              <a:rPr lang="en-US" b="1" dirty="0" err="1"/>
              <a:t>sostanze</a:t>
            </a:r>
            <a:r>
              <a:rPr lang="en-US" dirty="0"/>
              <a:t> </a:t>
            </a:r>
            <a:r>
              <a:rPr lang="en-US" b="1" dirty="0" err="1"/>
              <a:t>tamponanti</a:t>
            </a:r>
            <a:r>
              <a:rPr lang="en-US" dirty="0"/>
              <a:t> (gas, olio di silicone)</a:t>
            </a:r>
          </a:p>
          <a:p>
            <a:pPr algn="just" eaLnBrk="1" hangingPunct="1"/>
            <a:r>
              <a:rPr lang="en-US" dirty="0" err="1"/>
              <a:t>Uveite</a:t>
            </a:r>
            <a:r>
              <a:rPr lang="en-US" dirty="0"/>
              <a:t> post-</a:t>
            </a:r>
            <a:r>
              <a:rPr lang="en-US" dirty="0" err="1"/>
              <a:t>vitrectomia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431032" y="5373216"/>
            <a:ext cx="8461448" cy="1015663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i="1" dirty="0" err="1"/>
              <a:t>Petermeier</a:t>
            </a:r>
            <a:r>
              <a:rPr lang="en-US" sz="2000" b="1" i="1" dirty="0"/>
              <a:t> k, </a:t>
            </a:r>
            <a:r>
              <a:rPr lang="en-US" sz="2000" b="1" i="1" dirty="0" err="1"/>
              <a:t>Szurman</a:t>
            </a:r>
            <a:r>
              <a:rPr lang="en-US" sz="2000" b="1" i="1" dirty="0"/>
              <a:t> P, </a:t>
            </a:r>
            <a:r>
              <a:rPr lang="en-US" sz="2000" b="1" i="1" dirty="0" err="1"/>
              <a:t>Bartz</a:t>
            </a:r>
            <a:r>
              <a:rPr lang="en-US" sz="2000" b="1" i="1" dirty="0"/>
              <a:t>-Schmidt UK, </a:t>
            </a:r>
            <a:r>
              <a:rPr lang="en-US" sz="2000" b="1" i="1" dirty="0" err="1"/>
              <a:t>Gekeler</a:t>
            </a:r>
            <a:r>
              <a:rPr lang="en-US" sz="2000" b="1" i="1" dirty="0"/>
              <a:t> F. 2010</a:t>
            </a:r>
          </a:p>
          <a:p>
            <a:r>
              <a:rPr lang="en-US" sz="2000" b="1" i="1" dirty="0" err="1"/>
              <a:t>Pathophysiology</a:t>
            </a:r>
            <a:r>
              <a:rPr lang="en-US" sz="2000" b="1" i="1" dirty="0"/>
              <a:t> of cataract formation after </a:t>
            </a:r>
            <a:r>
              <a:rPr lang="en-US" sz="2000" b="1" i="1" dirty="0" err="1"/>
              <a:t>vitrectomy</a:t>
            </a:r>
            <a:endParaRPr lang="en-US" sz="2000" b="1" i="1" dirty="0"/>
          </a:p>
          <a:p>
            <a:r>
              <a:rPr lang="pt-BR" sz="2000" i="1" dirty="0"/>
              <a:t>Klin Monbl Augenheilkd 2010 Mar;227(3):175-80</a:t>
            </a:r>
            <a:endParaRPr lang="it-IT" sz="2000" b="1" i="1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254624" cy="864096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latin typeface="+mn-lt"/>
              </a:rPr>
              <a:t>PHACOVITRECTOMY</a:t>
            </a:r>
          </a:p>
        </p:txBody>
      </p:sp>
      <p:sp>
        <p:nvSpPr>
          <p:cNvPr id="3" name="Rettangolo 2"/>
          <p:cNvSpPr/>
          <p:nvPr/>
        </p:nvSpPr>
        <p:spPr>
          <a:xfrm>
            <a:off x="827584" y="1196753"/>
            <a:ext cx="7272808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3200" dirty="0"/>
              <a:t>SVANTAGGI </a:t>
            </a:r>
            <a:r>
              <a:rPr lang="it-IT" sz="2400" dirty="0"/>
              <a:t>DELLA CHIRURGIA COMBINATA</a:t>
            </a:r>
          </a:p>
        </p:txBody>
      </p:sp>
      <p:graphicFrame>
        <p:nvGraphicFramePr>
          <p:cNvPr id="8" name="Diagramma 7"/>
          <p:cNvGraphicFramePr/>
          <p:nvPr/>
        </p:nvGraphicFramePr>
        <p:xfrm>
          <a:off x="539552" y="1916832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23528" y="5661248"/>
            <a:ext cx="8568952" cy="101566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 err="1"/>
              <a:t>Hamoudi</a:t>
            </a:r>
            <a:r>
              <a:rPr lang="it-IT" sz="2000" i="1" dirty="0"/>
              <a:t> H </a:t>
            </a:r>
            <a:r>
              <a:rPr lang="it-IT" sz="2000" i="1" dirty="0" err="1"/>
              <a:t>et</a:t>
            </a:r>
            <a:r>
              <a:rPr lang="it-IT" sz="2000" i="1" dirty="0"/>
              <a:t> al. </a:t>
            </a:r>
            <a:r>
              <a:rPr lang="it-IT" sz="2000" i="1" dirty="0" err="1"/>
              <a:t>Refractive</a:t>
            </a:r>
            <a:r>
              <a:rPr lang="it-IT" sz="2000" i="1" dirty="0"/>
              <a:t> </a:t>
            </a:r>
            <a:r>
              <a:rPr lang="it-IT" sz="2000" i="1" dirty="0" err="1"/>
              <a:t>changes</a:t>
            </a:r>
            <a:r>
              <a:rPr lang="it-IT" sz="2000" i="1" dirty="0"/>
              <a:t> </a:t>
            </a:r>
            <a:r>
              <a:rPr lang="it-IT" sz="2000" i="1" dirty="0" err="1"/>
              <a:t>after</a:t>
            </a:r>
            <a:r>
              <a:rPr lang="it-IT" sz="2000" i="1" dirty="0"/>
              <a:t> </a:t>
            </a:r>
            <a:r>
              <a:rPr lang="it-IT" sz="2000" i="1" dirty="0" err="1"/>
              <a:t>vitrectomy</a:t>
            </a:r>
            <a:r>
              <a:rPr lang="it-IT" sz="2000" i="1" dirty="0"/>
              <a:t> and </a:t>
            </a:r>
            <a:r>
              <a:rPr lang="it-IT" sz="2000" i="1" dirty="0" err="1"/>
              <a:t>phacovitrectomy</a:t>
            </a:r>
            <a:r>
              <a:rPr lang="it-IT" sz="2000" i="1" dirty="0"/>
              <a:t> </a:t>
            </a:r>
            <a:r>
              <a:rPr lang="it-IT" sz="2000" i="1" dirty="0" err="1"/>
              <a:t>for</a:t>
            </a:r>
            <a:r>
              <a:rPr lang="it-IT" sz="2000" i="1" dirty="0"/>
              <a:t> macular </a:t>
            </a:r>
            <a:r>
              <a:rPr lang="it-IT" sz="2000" i="1" dirty="0" err="1"/>
              <a:t>hole</a:t>
            </a:r>
            <a:r>
              <a:rPr lang="it-IT" sz="2000" i="1" dirty="0"/>
              <a:t> and </a:t>
            </a:r>
            <a:r>
              <a:rPr lang="it-IT" sz="2000" i="1" dirty="0" err="1"/>
              <a:t>epiretinal</a:t>
            </a:r>
            <a:r>
              <a:rPr lang="it-IT" sz="2000" i="1" dirty="0"/>
              <a:t> </a:t>
            </a:r>
            <a:r>
              <a:rPr lang="it-IT" sz="2000" i="1" dirty="0" err="1"/>
              <a:t>membrane.J</a:t>
            </a:r>
            <a:r>
              <a:rPr lang="it-IT" sz="2000" i="1" dirty="0"/>
              <a:t> </a:t>
            </a:r>
            <a:r>
              <a:rPr lang="it-IT" sz="2000" i="1" dirty="0" err="1"/>
              <a:t>Cataract</a:t>
            </a:r>
            <a:r>
              <a:rPr lang="it-IT" sz="2000" i="1" dirty="0"/>
              <a:t> </a:t>
            </a:r>
            <a:r>
              <a:rPr lang="it-IT" sz="2000" i="1" dirty="0" err="1"/>
              <a:t>Refract</a:t>
            </a:r>
            <a:r>
              <a:rPr lang="it-IT" sz="2000" i="1" dirty="0"/>
              <a:t> </a:t>
            </a:r>
            <a:r>
              <a:rPr lang="it-IT" sz="2000" i="1" dirty="0" err="1"/>
              <a:t>Durg</a:t>
            </a:r>
            <a:r>
              <a:rPr lang="it-IT" sz="2000" i="1" dirty="0"/>
              <a:t> 2013;39:942-947. </a:t>
            </a:r>
            <a:r>
              <a:rPr lang="it-IT" sz="2000" i="1" dirty="0" err="1"/>
              <a:t>Review</a:t>
            </a:r>
            <a:endParaRPr lang="it-IT" sz="2000" i="1" dirty="0"/>
          </a:p>
        </p:txBody>
      </p:sp>
      <p:sp>
        <p:nvSpPr>
          <p:cNvPr id="6" name="Freccia in su 5"/>
          <p:cNvSpPr/>
          <p:nvPr/>
        </p:nvSpPr>
        <p:spPr>
          <a:xfrm>
            <a:off x="4716016" y="443711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468313" y="274167"/>
            <a:ext cx="8229600" cy="490538"/>
          </a:xfrm>
        </p:spPr>
        <p:txBody>
          <a:bodyPr>
            <a:noAutofit/>
          </a:bodyPr>
          <a:lstStyle/>
          <a:p>
            <a:pPr eaLnBrk="1" hangingPunct="1"/>
            <a:r>
              <a:rPr lang="it-IT" sz="3600" b="1" dirty="0">
                <a:latin typeface="+mn-lt"/>
              </a:rPr>
              <a:t>Altri svantaggi ONE STEP procedure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179512" y="908720"/>
            <a:ext cx="8713787" cy="539980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buNone/>
            </a:pPr>
            <a:endParaRPr lang="en-US" sz="3400" b="1" dirty="0"/>
          </a:p>
          <a:p>
            <a:pPr algn="just" eaLnBrk="1" hangingPunct="1"/>
            <a:r>
              <a:rPr lang="en-US" sz="4000" dirty="0" err="1"/>
              <a:t>Possibile</a:t>
            </a:r>
            <a:r>
              <a:rPr lang="en-US" sz="4000" dirty="0"/>
              <a:t> </a:t>
            </a:r>
            <a:r>
              <a:rPr lang="en-US" sz="4000" dirty="0" err="1"/>
              <a:t>perdita</a:t>
            </a:r>
            <a:r>
              <a:rPr lang="en-US" sz="4000" dirty="0"/>
              <a:t> </a:t>
            </a:r>
            <a:r>
              <a:rPr lang="en-US" sz="4000" dirty="0" err="1"/>
              <a:t>della</a:t>
            </a:r>
            <a:r>
              <a:rPr lang="en-US" sz="4000" dirty="0"/>
              <a:t> </a:t>
            </a:r>
            <a:r>
              <a:rPr lang="en-US" sz="4000" dirty="0" err="1"/>
              <a:t>trasparenza</a:t>
            </a:r>
            <a:r>
              <a:rPr lang="en-US" sz="4000" dirty="0"/>
              <a:t> </a:t>
            </a:r>
            <a:r>
              <a:rPr lang="en-US" sz="4000" dirty="0" err="1"/>
              <a:t>corneale</a:t>
            </a:r>
            <a:r>
              <a:rPr lang="en-US" sz="4000" dirty="0"/>
              <a:t> per </a:t>
            </a:r>
            <a:r>
              <a:rPr lang="en-US" sz="4000" b="1" dirty="0"/>
              <a:t>edema </a:t>
            </a:r>
            <a:r>
              <a:rPr lang="en-US" sz="4000" b="1" dirty="0" err="1"/>
              <a:t>corneale</a:t>
            </a:r>
            <a:r>
              <a:rPr lang="en-US" sz="4000" b="1" dirty="0"/>
              <a:t> e </a:t>
            </a:r>
            <a:r>
              <a:rPr lang="en-US" sz="4000" b="1" dirty="0" err="1"/>
              <a:t>pieghe</a:t>
            </a:r>
            <a:r>
              <a:rPr lang="en-US" sz="4000" b="1" dirty="0"/>
              <a:t> </a:t>
            </a:r>
            <a:r>
              <a:rPr lang="en-US" sz="4000" b="1" dirty="0" err="1"/>
              <a:t>della</a:t>
            </a:r>
            <a:r>
              <a:rPr lang="en-US" sz="4000" b="1" dirty="0"/>
              <a:t> </a:t>
            </a:r>
            <a:r>
              <a:rPr lang="en-US" sz="4000" b="1" dirty="0" err="1"/>
              <a:t>membrana</a:t>
            </a:r>
            <a:r>
              <a:rPr lang="en-US" sz="4000" b="1" dirty="0"/>
              <a:t> </a:t>
            </a:r>
            <a:r>
              <a:rPr lang="en-US" sz="4000" b="1" dirty="0" err="1"/>
              <a:t>di</a:t>
            </a:r>
            <a:r>
              <a:rPr lang="en-US" sz="4000" b="1" dirty="0"/>
              <a:t> </a:t>
            </a:r>
            <a:r>
              <a:rPr lang="en-US" sz="4000" b="1" dirty="0" err="1"/>
              <a:t>Descemet</a:t>
            </a:r>
            <a:endParaRPr lang="en-US" sz="4000" b="1" dirty="0"/>
          </a:p>
          <a:p>
            <a:pPr algn="just" eaLnBrk="1" hangingPunct="1">
              <a:buNone/>
            </a:pPr>
            <a:endParaRPr lang="en-US" sz="4000" b="1" dirty="0"/>
          </a:p>
          <a:p>
            <a:pPr eaLnBrk="1" hangingPunct="1"/>
            <a:r>
              <a:rPr lang="en-US" sz="4000" dirty="0" err="1"/>
              <a:t>Possibile</a:t>
            </a:r>
            <a:r>
              <a:rPr lang="en-US" sz="4000" dirty="0"/>
              <a:t> </a:t>
            </a:r>
            <a:r>
              <a:rPr lang="en-US" sz="4000" b="1" dirty="0" err="1"/>
              <a:t>deiscenza</a:t>
            </a:r>
            <a:r>
              <a:rPr lang="en-US" sz="4000" b="1" dirty="0"/>
              <a:t> del tunnel </a:t>
            </a:r>
            <a:r>
              <a:rPr lang="en-US" sz="4000" b="1" dirty="0" err="1"/>
              <a:t>sclero-corneale</a:t>
            </a:r>
            <a:r>
              <a:rPr lang="en-US" sz="4000" b="1" dirty="0"/>
              <a:t> </a:t>
            </a:r>
            <a:r>
              <a:rPr lang="en-US" sz="4000" dirty="0"/>
              <a:t>a </a:t>
            </a:r>
            <a:r>
              <a:rPr lang="en-US" sz="4000" dirty="0" err="1"/>
              <a:t>causa</a:t>
            </a:r>
            <a:r>
              <a:rPr lang="en-US" sz="4000" dirty="0"/>
              <a:t> </a:t>
            </a:r>
            <a:r>
              <a:rPr lang="en-US" sz="4000" dirty="0" err="1"/>
              <a:t>della</a:t>
            </a:r>
            <a:r>
              <a:rPr lang="en-US" sz="4000" dirty="0"/>
              <a:t> </a:t>
            </a:r>
            <a:r>
              <a:rPr lang="en-US" sz="4000" dirty="0" err="1"/>
              <a:t>maggiore</a:t>
            </a:r>
            <a:r>
              <a:rPr lang="en-US" sz="4000" dirty="0"/>
              <a:t> </a:t>
            </a:r>
            <a:r>
              <a:rPr lang="en-US" sz="4000" dirty="0" err="1"/>
              <a:t>manipolazione</a:t>
            </a:r>
            <a:r>
              <a:rPr lang="en-US" sz="4000" dirty="0"/>
              <a:t>  del </a:t>
            </a:r>
            <a:r>
              <a:rPr lang="en-US" sz="4000" dirty="0" err="1"/>
              <a:t>bulbo</a:t>
            </a:r>
            <a:endParaRPr lang="en-US" sz="4000" dirty="0"/>
          </a:p>
          <a:p>
            <a:pPr eaLnBrk="1" hangingPunct="1">
              <a:buNone/>
            </a:pPr>
            <a:endParaRPr lang="en-US" sz="4000" dirty="0"/>
          </a:p>
          <a:p>
            <a:pPr eaLnBrk="1" hangingPunct="1"/>
            <a:r>
              <a:rPr lang="en-US" sz="4000" b="1" dirty="0" err="1"/>
              <a:t>Facoemulsificazione</a:t>
            </a:r>
            <a:r>
              <a:rPr lang="en-US" sz="4000" b="1" dirty="0"/>
              <a:t> </a:t>
            </a:r>
            <a:r>
              <a:rPr lang="en-US" sz="4000" b="1" dirty="0" err="1"/>
              <a:t>più</a:t>
            </a:r>
            <a:r>
              <a:rPr lang="en-US" sz="4000" b="1" dirty="0"/>
              <a:t> </a:t>
            </a:r>
            <a:r>
              <a:rPr lang="en-US" sz="4000" b="1" dirty="0" err="1"/>
              <a:t>difficoltosa</a:t>
            </a:r>
            <a:r>
              <a:rPr lang="en-US" sz="4000" b="1" dirty="0"/>
              <a:t> </a:t>
            </a:r>
            <a:r>
              <a:rPr lang="en-US" sz="4000" dirty="0"/>
              <a:t>per </a:t>
            </a:r>
            <a:r>
              <a:rPr lang="en-US" sz="4000" dirty="0" err="1"/>
              <a:t>perdita</a:t>
            </a:r>
            <a:r>
              <a:rPr lang="en-US" sz="4000" dirty="0"/>
              <a:t> del </a:t>
            </a:r>
            <a:r>
              <a:rPr lang="en-US" sz="4000" dirty="0" err="1"/>
              <a:t>riflesso</a:t>
            </a:r>
            <a:r>
              <a:rPr lang="en-US" sz="4000" dirty="0"/>
              <a:t> </a:t>
            </a:r>
            <a:r>
              <a:rPr lang="en-US" sz="4000" dirty="0" err="1"/>
              <a:t>rosso</a:t>
            </a:r>
            <a:r>
              <a:rPr lang="it-IT" sz="4000" dirty="0"/>
              <a:t>→ es. </a:t>
            </a:r>
            <a:r>
              <a:rPr lang="it-IT" sz="4000" dirty="0" err="1"/>
              <a:t>emovitreo</a:t>
            </a:r>
            <a:endParaRPr lang="it-IT" sz="4000" dirty="0"/>
          </a:p>
          <a:p>
            <a:pPr eaLnBrk="1" hangingPunct="1">
              <a:buNone/>
            </a:pPr>
            <a:endParaRPr lang="it-IT" sz="4000" dirty="0"/>
          </a:p>
          <a:p>
            <a:pPr eaLnBrk="1" hangingPunct="1"/>
            <a:r>
              <a:rPr lang="it-IT" sz="4000" b="1" dirty="0"/>
              <a:t>Minor prevedibilità del risultato refrattivo</a:t>
            </a:r>
            <a:r>
              <a:rPr lang="it-IT" sz="4000" dirty="0"/>
              <a:t> → Macula- off</a:t>
            </a:r>
            <a:endParaRPr lang="en-US" sz="4000" dirty="0"/>
          </a:p>
          <a:p>
            <a:pPr eaLnBrk="1" hangingPunct="1"/>
            <a:endParaRPr lang="it-IT" sz="4000" b="1" dirty="0"/>
          </a:p>
          <a:p>
            <a:pPr algn="r" eaLnBrk="1" hangingPunct="1">
              <a:buFont typeface="Arial" charset="0"/>
              <a:buNone/>
            </a:pPr>
            <a:r>
              <a:rPr lang="en-US" sz="4000" i="1" dirty="0"/>
              <a:t>		</a:t>
            </a:r>
            <a:endParaRPr lang="it-IT" sz="4000" i="1" dirty="0"/>
          </a:p>
        </p:txBody>
      </p:sp>
      <p:sp>
        <p:nvSpPr>
          <p:cNvPr id="6" name="Rettangolo 5"/>
          <p:cNvSpPr/>
          <p:nvPr/>
        </p:nvSpPr>
        <p:spPr>
          <a:xfrm>
            <a:off x="467544" y="5949280"/>
            <a:ext cx="8064896" cy="36933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i="1" dirty="0"/>
              <a:t>Villegas VM, Gold AS et al. </a:t>
            </a:r>
            <a:r>
              <a:rPr lang="en-US" i="1" dirty="0" err="1"/>
              <a:t>Phacovitrectomy</a:t>
            </a:r>
            <a:r>
              <a:rPr lang="en-US" i="1" dirty="0"/>
              <a:t>. Dev </a:t>
            </a:r>
            <a:r>
              <a:rPr lang="en-US" i="1" dirty="0" err="1"/>
              <a:t>Ophthalmol</a:t>
            </a:r>
            <a:r>
              <a:rPr lang="en-US" i="1" dirty="0"/>
              <a:t>. 2014;54:102-7</a:t>
            </a:r>
            <a:endParaRPr lang="it-IT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836712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latin typeface="+mn-lt"/>
              </a:rPr>
              <a:t>PHACOVITRECTOMY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4381500" cy="389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79512" y="5949280"/>
            <a:ext cx="8964488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/>
              <a:t>Kelly D </a:t>
            </a:r>
            <a:r>
              <a:rPr lang="it-IT" sz="2000" i="1" dirty="0" err="1"/>
              <a:t>et</a:t>
            </a:r>
            <a:r>
              <a:rPr lang="it-IT" sz="2000" i="1" dirty="0"/>
              <a:t> al. </a:t>
            </a:r>
            <a:r>
              <a:rPr lang="it-IT" sz="2000" i="1" dirty="0" err="1"/>
              <a:t>Myopic</a:t>
            </a:r>
            <a:r>
              <a:rPr lang="it-IT" sz="2000" i="1" dirty="0"/>
              <a:t> </a:t>
            </a:r>
            <a:r>
              <a:rPr lang="it-IT" sz="2000" i="1" dirty="0" err="1"/>
              <a:t>shift</a:t>
            </a:r>
            <a:r>
              <a:rPr lang="it-IT" sz="2000" i="1" dirty="0"/>
              <a:t> </a:t>
            </a:r>
            <a:r>
              <a:rPr lang="it-IT" sz="2000" i="1" dirty="0" err="1"/>
              <a:t>after</a:t>
            </a:r>
            <a:r>
              <a:rPr lang="it-IT" sz="2000" i="1" dirty="0"/>
              <a:t> </a:t>
            </a:r>
            <a:r>
              <a:rPr lang="it-IT" sz="2000" i="1" dirty="0" err="1"/>
              <a:t>combined</a:t>
            </a:r>
            <a:r>
              <a:rPr lang="it-IT" sz="2000" i="1" dirty="0"/>
              <a:t> </a:t>
            </a:r>
            <a:r>
              <a:rPr lang="it-IT" sz="2000" i="1" dirty="0" err="1"/>
              <a:t>phacoemulsification</a:t>
            </a:r>
            <a:r>
              <a:rPr lang="it-IT" sz="2000" i="1" dirty="0"/>
              <a:t> and </a:t>
            </a:r>
            <a:r>
              <a:rPr lang="it-IT" sz="2000" i="1" dirty="0" err="1"/>
              <a:t>vitrectomy</a:t>
            </a:r>
            <a:r>
              <a:rPr lang="it-IT" sz="2000" i="1" dirty="0"/>
              <a:t> </a:t>
            </a:r>
            <a:r>
              <a:rPr lang="it-IT" sz="2000" i="1" dirty="0" err="1"/>
              <a:t>with</a:t>
            </a:r>
            <a:r>
              <a:rPr lang="it-IT" sz="2000" i="1" dirty="0"/>
              <a:t> gas </a:t>
            </a:r>
            <a:r>
              <a:rPr lang="it-IT" sz="2000" i="1" dirty="0" err="1"/>
              <a:t>tamponade</a:t>
            </a:r>
            <a:r>
              <a:rPr lang="it-IT" sz="2000" i="1" dirty="0"/>
              <a:t>. Can J </a:t>
            </a:r>
            <a:r>
              <a:rPr lang="it-IT" sz="2000" i="1" dirty="0" err="1"/>
              <a:t>Ophthalmol</a:t>
            </a:r>
            <a:r>
              <a:rPr lang="it-IT" sz="2000" i="1" dirty="0"/>
              <a:t> 2008;43:581-3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pPr eaLnBrk="1" hangingPunct="1"/>
            <a:r>
              <a:rPr lang="it-IT" sz="4400" dirty="0">
                <a:latin typeface="+mn-lt"/>
              </a:rPr>
              <a:t>TWO-STEP procedure</a:t>
            </a:r>
            <a:r>
              <a:rPr lang="it-IT" dirty="0"/>
              <a:t>: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3"/>
            <a:ext cx="8229600" cy="3024336"/>
          </a:xfrm>
        </p:spPr>
        <p:txBody>
          <a:bodyPr>
            <a:normAutofit fontScale="77500" lnSpcReduction="20000"/>
          </a:bodyPr>
          <a:lstStyle/>
          <a:p>
            <a:pPr marL="742950" indent="-742950" algn="just" eaLnBrk="1" hangingPunct="1">
              <a:buFont typeface="Arial" charset="0"/>
              <a:buNone/>
            </a:pPr>
            <a:r>
              <a:rPr lang="en-US" b="1" dirty="0" err="1"/>
              <a:t>Perdita</a:t>
            </a:r>
            <a:r>
              <a:rPr lang="en-US" b="1" dirty="0"/>
              <a:t> del </a:t>
            </a:r>
            <a:r>
              <a:rPr lang="en-US" b="1" dirty="0" err="1"/>
              <a:t>naturale</a:t>
            </a:r>
            <a:r>
              <a:rPr lang="en-US" b="1" dirty="0"/>
              <a:t> </a:t>
            </a:r>
            <a:r>
              <a:rPr lang="en-US" b="1" dirty="0" err="1"/>
              <a:t>supporto</a:t>
            </a:r>
            <a:r>
              <a:rPr lang="en-US" b="1" dirty="0"/>
              <a:t> </a:t>
            </a:r>
            <a:r>
              <a:rPr lang="en-US" b="1" dirty="0" err="1"/>
              <a:t>vitreale</a:t>
            </a:r>
            <a:r>
              <a:rPr lang="en-US" dirty="0"/>
              <a:t> con: </a:t>
            </a:r>
          </a:p>
          <a:p>
            <a:pPr marL="1143000" lvl="1" indent="-742950" eaLnBrk="1" hangingPunct="1">
              <a:buFont typeface="Arial" charset="0"/>
              <a:buChar char="•"/>
            </a:pPr>
            <a:r>
              <a:rPr lang="en-US" sz="3200" dirty="0" err="1"/>
              <a:t>Instabilità</a:t>
            </a:r>
            <a:r>
              <a:rPr lang="en-US" sz="3200" dirty="0"/>
              <a:t> </a:t>
            </a:r>
            <a:r>
              <a:rPr lang="en-US" sz="3200" dirty="0" err="1"/>
              <a:t>della</a:t>
            </a:r>
            <a:r>
              <a:rPr lang="en-US" sz="3200" dirty="0"/>
              <a:t> camera </a:t>
            </a:r>
            <a:r>
              <a:rPr lang="en-US" sz="3200" dirty="0" err="1"/>
              <a:t>anteriore</a:t>
            </a:r>
            <a:endParaRPr lang="en-US" sz="3200" dirty="0"/>
          </a:p>
          <a:p>
            <a:pPr marL="1143000" lvl="1" indent="-742950" eaLnBrk="1" hangingPunct="1">
              <a:buFont typeface="Arial" charset="0"/>
              <a:buChar char="•"/>
            </a:pPr>
            <a:r>
              <a:rPr lang="en-US" sz="3200" dirty="0" err="1"/>
              <a:t>Eccessiva</a:t>
            </a:r>
            <a:r>
              <a:rPr lang="en-US" sz="3200" dirty="0"/>
              <a:t> </a:t>
            </a:r>
            <a:r>
              <a:rPr lang="en-US" sz="3200" dirty="0" err="1"/>
              <a:t>mobilità</a:t>
            </a:r>
            <a:r>
              <a:rPr lang="en-US" sz="3200" dirty="0"/>
              <a:t> del </a:t>
            </a:r>
            <a:r>
              <a:rPr lang="en-US" sz="3200" dirty="0" err="1"/>
              <a:t>diaframma</a:t>
            </a:r>
            <a:r>
              <a:rPr lang="en-US" sz="3200" dirty="0"/>
              <a:t> </a:t>
            </a:r>
            <a:r>
              <a:rPr lang="en-US" sz="3200" dirty="0" err="1"/>
              <a:t>irideo</a:t>
            </a:r>
            <a:endParaRPr lang="en-US" sz="3200" dirty="0"/>
          </a:p>
          <a:p>
            <a:pPr marL="1143000" lvl="1" indent="-742950" eaLnBrk="1" hangingPunct="1">
              <a:buFont typeface="Arial" charset="0"/>
              <a:buChar char="•"/>
            </a:pPr>
            <a:r>
              <a:rPr lang="en-US" sz="3200" dirty="0" err="1"/>
              <a:t>Debolezza</a:t>
            </a:r>
            <a:r>
              <a:rPr lang="en-US" sz="3200" dirty="0"/>
              <a:t> </a:t>
            </a:r>
            <a:r>
              <a:rPr lang="en-US" sz="3200" dirty="0" err="1"/>
              <a:t>zonulare</a:t>
            </a:r>
            <a:endParaRPr lang="en-US" sz="3200" dirty="0"/>
          </a:p>
          <a:p>
            <a:pPr marL="1143000" lvl="1" indent="-742950" eaLnBrk="1" hangingPunct="1">
              <a:buNone/>
            </a:pPr>
            <a:endParaRPr lang="en-US" sz="3200" dirty="0"/>
          </a:p>
          <a:p>
            <a:pPr marL="0" lvl="1" indent="0" eaLnBrk="1" hangingPunct="1">
              <a:spcBef>
                <a:spcPts val="0"/>
              </a:spcBef>
              <a:buNone/>
            </a:pPr>
            <a:r>
              <a:rPr lang="en-US" sz="3200" dirty="0" err="1">
                <a:solidFill>
                  <a:srgbClr val="92D050"/>
                </a:solidFill>
              </a:rPr>
              <a:t>Minimo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errore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di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refrazione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dopo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intervento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di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cataratta</a:t>
            </a:r>
            <a:r>
              <a:rPr lang="en-US" sz="3200" dirty="0">
                <a:solidFill>
                  <a:srgbClr val="92D050"/>
                </a:solidFill>
              </a:rPr>
              <a:t> in </a:t>
            </a:r>
            <a:r>
              <a:rPr lang="en-US" sz="3200" dirty="0" err="1">
                <a:solidFill>
                  <a:srgbClr val="92D050"/>
                </a:solidFill>
              </a:rPr>
              <a:t>occhio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già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sottoposto</a:t>
            </a:r>
            <a:r>
              <a:rPr lang="en-US" sz="3200" dirty="0">
                <a:solidFill>
                  <a:srgbClr val="92D050"/>
                </a:solidFill>
              </a:rPr>
              <a:t>, in </a:t>
            </a:r>
            <a:r>
              <a:rPr lang="en-US" sz="3200" dirty="0" err="1">
                <a:solidFill>
                  <a:srgbClr val="92D050"/>
                </a:solidFill>
              </a:rPr>
              <a:t>precedenza</a:t>
            </a:r>
            <a:r>
              <a:rPr lang="en-US" sz="3200" dirty="0">
                <a:solidFill>
                  <a:srgbClr val="92D050"/>
                </a:solidFill>
              </a:rPr>
              <a:t>, a </a:t>
            </a:r>
            <a:r>
              <a:rPr lang="en-US" sz="3200" dirty="0" err="1">
                <a:solidFill>
                  <a:srgbClr val="92D050"/>
                </a:solidFill>
              </a:rPr>
              <a:t>vitrectomia</a:t>
            </a:r>
            <a:r>
              <a:rPr lang="en-US" sz="3200" dirty="0">
                <a:solidFill>
                  <a:srgbClr val="92D050"/>
                </a:solidFill>
              </a:rPr>
              <a:t> (</a:t>
            </a:r>
            <a:r>
              <a:rPr lang="en-US" sz="3200" dirty="0" err="1">
                <a:solidFill>
                  <a:srgbClr val="92D050"/>
                </a:solidFill>
                <a:hlinkClick r:id="rId2" action="ppaction://hlinksldjump"/>
              </a:rPr>
              <a:t>Tabella</a:t>
            </a:r>
            <a:r>
              <a:rPr lang="en-US" sz="3200" dirty="0">
                <a:solidFill>
                  <a:srgbClr val="92D050"/>
                </a:solidFill>
                <a:hlinkClick r:id="rId2" action="ppaction://hlinksldjump"/>
              </a:rPr>
              <a:t> 1</a:t>
            </a:r>
            <a:r>
              <a:rPr lang="en-US" sz="3200" dirty="0">
                <a:solidFill>
                  <a:srgbClr val="92D050"/>
                </a:solidFill>
              </a:rPr>
              <a:t>)</a:t>
            </a:r>
          </a:p>
          <a:p>
            <a:pPr marL="0" lvl="1" indent="0" eaLnBrk="1" hangingPunct="1">
              <a:spcBef>
                <a:spcPts val="0"/>
              </a:spcBef>
              <a:buFont typeface="Arial" charset="0"/>
              <a:buChar char="•"/>
            </a:pPr>
            <a:endParaRPr lang="en-US" sz="3200" dirty="0"/>
          </a:p>
          <a:p>
            <a:pPr marL="742950" indent="-742950" algn="just" eaLnBrk="1" hangingPunct="1">
              <a:buFont typeface="Arial" charset="0"/>
              <a:buNone/>
            </a:pPr>
            <a:endParaRPr lang="en-US" sz="4000" dirty="0"/>
          </a:p>
          <a:p>
            <a:pPr marL="742950" indent="-742950" eaLnBrk="1" hangingPunct="1"/>
            <a:endParaRPr lang="it-IT" sz="4000" dirty="0"/>
          </a:p>
          <a:p>
            <a:pPr marL="742950" indent="-742950" eaLnBrk="1" hangingPunct="1"/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1547664" y="764704"/>
            <a:ext cx="6240933" cy="980585"/>
            <a:chOff x="-96114" y="1248103"/>
            <a:chExt cx="6240933" cy="980585"/>
          </a:xfrm>
        </p:grpSpPr>
        <p:sp>
          <p:nvSpPr>
            <p:cNvPr id="5" name="Arrotonda angolo stesso lato rettangolo 4"/>
            <p:cNvSpPr/>
            <p:nvPr/>
          </p:nvSpPr>
          <p:spPr>
            <a:xfrm rot="5400000">
              <a:off x="2521990" y="-1370001"/>
              <a:ext cx="980585" cy="6216793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rrotonda angolo stesso lato rettangolo 4"/>
            <p:cNvSpPr/>
            <p:nvPr/>
          </p:nvSpPr>
          <p:spPr>
            <a:xfrm>
              <a:off x="-24106" y="1320111"/>
              <a:ext cx="6168925" cy="8848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400" kern="1200" dirty="0"/>
                <a:t>VITRECTOMIA seguita da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400" kern="1200" dirty="0"/>
                <a:t>FACOEMULSIFICAZIONE e impianto IOL</a:t>
              </a:r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467544" y="764704"/>
            <a:ext cx="1056014" cy="1508592"/>
            <a:chOff x="1" y="1313707"/>
            <a:chExt cx="1056014" cy="1508592"/>
          </a:xfrm>
        </p:grpSpPr>
        <p:sp>
          <p:nvSpPr>
            <p:cNvPr id="8" name="Gallone 7"/>
            <p:cNvSpPr/>
            <p:nvPr/>
          </p:nvSpPr>
          <p:spPr>
            <a:xfrm rot="5400000">
              <a:off x="-226288" y="1539996"/>
              <a:ext cx="1508592" cy="1056014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Gallone 4"/>
            <p:cNvSpPr/>
            <p:nvPr/>
          </p:nvSpPr>
          <p:spPr>
            <a:xfrm>
              <a:off x="1" y="1841714"/>
              <a:ext cx="1056014" cy="452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900" kern="1200" dirty="0"/>
                <a:t>2-STEP</a:t>
              </a:r>
            </a:p>
          </p:txBody>
        </p:sp>
      </p:grpSp>
      <p:sp>
        <p:nvSpPr>
          <p:cNvPr id="10" name="Rettangolo 9"/>
          <p:cNvSpPr/>
          <p:nvPr/>
        </p:nvSpPr>
        <p:spPr>
          <a:xfrm>
            <a:off x="179512" y="5661248"/>
            <a:ext cx="8964488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 err="1"/>
              <a:t>Smiddy</a:t>
            </a:r>
            <a:r>
              <a:rPr lang="it-IT" sz="2000" i="1" dirty="0"/>
              <a:t> WE, </a:t>
            </a:r>
            <a:r>
              <a:rPr lang="it-IT" sz="2000" i="1" dirty="0" err="1"/>
              <a:t>Michels</a:t>
            </a:r>
            <a:r>
              <a:rPr lang="it-IT" sz="2000" i="1" dirty="0"/>
              <a:t> RG, </a:t>
            </a:r>
            <a:r>
              <a:rPr lang="it-IT" sz="2000" i="1" dirty="0" err="1"/>
              <a:t>Stark</a:t>
            </a:r>
            <a:r>
              <a:rPr lang="it-IT" sz="2000" i="1" dirty="0"/>
              <a:t> WJ, </a:t>
            </a:r>
            <a:r>
              <a:rPr lang="it-IT" sz="2000" i="1" dirty="0" err="1"/>
              <a:t>Maumenee</a:t>
            </a:r>
            <a:r>
              <a:rPr lang="it-IT" sz="2000" i="1" dirty="0"/>
              <a:t> AE. </a:t>
            </a:r>
            <a:r>
              <a:rPr lang="it-IT" sz="2000" i="1" dirty="0" err="1"/>
              <a:t>Cataract</a:t>
            </a:r>
            <a:r>
              <a:rPr lang="it-IT" sz="2000" i="1" dirty="0"/>
              <a:t> </a:t>
            </a:r>
            <a:r>
              <a:rPr lang="it-IT" sz="2000" i="1" dirty="0" err="1"/>
              <a:t>extraction</a:t>
            </a:r>
            <a:r>
              <a:rPr lang="it-IT" sz="2000" i="1" dirty="0"/>
              <a:t> </a:t>
            </a:r>
            <a:r>
              <a:rPr lang="it-IT" sz="2000" i="1" dirty="0" err="1"/>
              <a:t>after</a:t>
            </a:r>
            <a:r>
              <a:rPr lang="it-IT" sz="2000" i="1" dirty="0"/>
              <a:t> </a:t>
            </a:r>
            <a:r>
              <a:rPr lang="it-IT" sz="2000" i="1" dirty="0" err="1"/>
              <a:t>retinal</a:t>
            </a:r>
            <a:r>
              <a:rPr lang="it-IT" sz="2000" i="1" dirty="0"/>
              <a:t> </a:t>
            </a:r>
            <a:r>
              <a:rPr lang="it-IT" sz="2000" i="1" dirty="0" err="1"/>
              <a:t>detachment</a:t>
            </a:r>
            <a:r>
              <a:rPr lang="it-IT" sz="2000" i="1" dirty="0"/>
              <a:t> </a:t>
            </a:r>
            <a:r>
              <a:rPr lang="it-IT" sz="2000" i="1" dirty="0" err="1"/>
              <a:t>surgery</a:t>
            </a:r>
            <a:r>
              <a:rPr lang="it-IT" sz="2000" i="1" dirty="0"/>
              <a:t>.1998 </a:t>
            </a:r>
            <a:r>
              <a:rPr lang="it-IT" sz="2000" i="1" dirty="0" err="1"/>
              <a:t>Ophthalmology</a:t>
            </a:r>
            <a:r>
              <a:rPr lang="it-IT" sz="2000" i="1" dirty="0"/>
              <a:t> 95:3-7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80728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+mn-lt"/>
              </a:rPr>
              <a:t>INDICAZIONI  ALLA VITRECTOMIA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561662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323528" y="5229200"/>
            <a:ext cx="856895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Treumer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 F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et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al. Pars plana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vitrectomy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,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phacoemulsification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and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intraocular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lens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implantation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Comparison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entury Gothic" pitchFamily="34" charset="0"/>
              </a:rPr>
              <a:t>of clinical complications in a combined versus two-step surgical approach.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Graefe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’s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Arch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Clin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Exp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Ophthalmol</a:t>
            </a:r>
            <a:endParaRPr lang="it-IT" i="1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2006; 244: 808–815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95536" y="5517232"/>
            <a:ext cx="856895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Treumer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 F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et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al. Pars plana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vitrectomy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,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phacoemulsification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and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intraocular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lens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implantation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Comparison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entury Gothic" pitchFamily="34" charset="0"/>
              </a:rPr>
              <a:t>of clinical complications in a combined versus two-step surgical approach.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Graefe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’s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Arch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Clin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Exp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Ophthalmol</a:t>
            </a:r>
            <a:endParaRPr lang="it-IT" i="1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2006; 244: 808–815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228184" y="14127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“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36004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052736"/>
            <a:ext cx="35688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143000"/>
          </a:xfrm>
        </p:spPr>
        <p:txBody>
          <a:bodyPr>
            <a:noAutofit/>
          </a:bodyPr>
          <a:lstStyle/>
          <a:p>
            <a:pPr algn="ctr"/>
            <a:r>
              <a:rPr lang="it-IT" sz="3600" dirty="0"/>
              <a:t>BCVA  a confronto nelle diverse patologie </a:t>
            </a:r>
            <a:br>
              <a:rPr lang="it-IT" sz="3600" dirty="0"/>
            </a:br>
            <a:endParaRPr lang="it-IT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39C17E1-7E49-F145-9D25-5CCD880ED2EC}"/>
              </a:ext>
            </a:extLst>
          </p:cNvPr>
          <p:cNvSpPr/>
          <p:nvPr/>
        </p:nvSpPr>
        <p:spPr>
          <a:xfrm>
            <a:off x="2195736" y="1988840"/>
            <a:ext cx="348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No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 dirty="0" err="1"/>
              <a:t>interest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5322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836712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+mn-lt"/>
              </a:rPr>
              <a:t>COMPLICANZE POST-OPERATORIE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5445224"/>
            <a:ext cx="856895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Treumer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 F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et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al. Pars plana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vitrectomy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,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phacoemulsification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and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intraocular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lens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implantation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Comparison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entury Gothic" pitchFamily="34" charset="0"/>
              </a:rPr>
              <a:t>of clinical complications in a combined versus two-step surgical approach.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Graefe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’s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Arch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Clin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Exp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Ophthalmol</a:t>
            </a:r>
            <a:endParaRPr lang="it-IT" i="1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2006; 244: 808–815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5652120" y="2924944"/>
            <a:ext cx="12241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907704" y="90872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Non statisticamente significative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11256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Connettore 1 26"/>
          <p:cNvCxnSpPr/>
          <p:nvPr/>
        </p:nvCxnSpPr>
        <p:spPr>
          <a:xfrm>
            <a:off x="1979712" y="2708920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1979712" y="2420888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1979712" y="2420888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3131840" y="2420888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ESSUDAZIONE FIBRINOSA IN CA </a:t>
            </a:r>
            <a:r>
              <a:rPr lang="it-IT" sz="3600" dirty="0"/>
              <a:t>unica complicanza statisticamente significativa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5157192"/>
            <a:ext cx="856895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Treumer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 F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et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al. Pars plana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vitrectomy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,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phacoemulsification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and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intraocular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lens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implantation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Comparison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entury Gothic" pitchFamily="34" charset="0"/>
              </a:rPr>
              <a:t>of clinical complications in a combined versus two-step surgical approach.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Graefe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’s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Arch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Clin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Exp</a:t>
            </a: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it-IT" i="1" dirty="0" err="1">
                <a:solidFill>
                  <a:srgbClr val="FFFFFF"/>
                </a:solidFill>
                <a:latin typeface="Century Gothic" pitchFamily="34" charset="0"/>
              </a:rPr>
              <a:t>Ophthalmol</a:t>
            </a:r>
            <a:endParaRPr lang="it-IT" i="1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</a:pPr>
            <a:r>
              <a:rPr lang="it-IT" i="1" dirty="0">
                <a:solidFill>
                  <a:srgbClr val="FFFFFF"/>
                </a:solidFill>
                <a:latin typeface="Century Gothic" pitchFamily="34" charset="0"/>
              </a:rPr>
              <a:t>2006; 244: 808–815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672987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844824"/>
            <a:ext cx="7313240" cy="3705276"/>
          </a:xfrm>
        </p:spPr>
        <p:txBody>
          <a:bodyPr/>
          <a:lstStyle/>
          <a:p>
            <a:r>
              <a:rPr lang="it-IT" sz="2800" b="1" dirty="0">
                <a:solidFill>
                  <a:srgbClr val="7030A0"/>
                </a:solidFill>
              </a:rPr>
              <a:t>Determina un errore refrattivo negativo (</a:t>
            </a:r>
            <a:r>
              <a:rPr lang="it-IT" sz="2800" b="1" dirty="0">
                <a:solidFill>
                  <a:srgbClr val="7030A0"/>
                </a:solidFill>
                <a:hlinkClick r:id="rId2" action="ppaction://hlinksldjump"/>
              </a:rPr>
              <a:t>tabella 1</a:t>
            </a:r>
            <a:r>
              <a:rPr lang="it-IT" sz="2800" b="1" dirty="0">
                <a:solidFill>
                  <a:srgbClr val="7030A0"/>
                </a:solidFill>
              </a:rPr>
              <a:t>) compreso tra -0.15 e -0.84</a:t>
            </a:r>
          </a:p>
          <a:p>
            <a:r>
              <a:rPr lang="it-IT" sz="2800" b="1" dirty="0"/>
              <a:t>Non induce alterazioni a livello camera anteriore </a:t>
            </a:r>
          </a:p>
          <a:p>
            <a:r>
              <a:rPr lang="it-IT" sz="2800" b="1" dirty="0"/>
              <a:t>Sinechie posteriori nel 31% degli occhi con foro maculare sottoposti a chirurgia della cataratta e successiva vitrectomia</a:t>
            </a:r>
          </a:p>
          <a:p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1331640" y="764704"/>
            <a:ext cx="6216793" cy="980585"/>
            <a:chOff x="1056014" y="2626913"/>
            <a:chExt cx="6216793" cy="980585"/>
          </a:xfrm>
        </p:grpSpPr>
        <p:sp>
          <p:nvSpPr>
            <p:cNvPr id="5" name="Arrotonda angolo stesso lato rettangolo 4"/>
            <p:cNvSpPr/>
            <p:nvPr/>
          </p:nvSpPr>
          <p:spPr>
            <a:xfrm rot="5400000">
              <a:off x="3674118" y="8809"/>
              <a:ext cx="980585" cy="6216793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rrotonda angolo stesso lato rettangolo 4"/>
            <p:cNvSpPr/>
            <p:nvPr/>
          </p:nvSpPr>
          <p:spPr>
            <a:xfrm>
              <a:off x="1056014" y="2674781"/>
              <a:ext cx="6168925" cy="8848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400" kern="1200" dirty="0"/>
                <a:t>FACOEMULSIFICAZIONE e impianto IOL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400" dirty="0"/>
                <a:t>Seguita da VITRECTOMIA</a:t>
              </a:r>
              <a:endParaRPr lang="it-IT" sz="2400" kern="1200" dirty="0"/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251520" y="764704"/>
            <a:ext cx="1056014" cy="1508592"/>
            <a:chOff x="1" y="2626913"/>
            <a:chExt cx="1056014" cy="1508592"/>
          </a:xfrm>
        </p:grpSpPr>
        <p:sp>
          <p:nvSpPr>
            <p:cNvPr id="8" name="Gallone 7"/>
            <p:cNvSpPr/>
            <p:nvPr/>
          </p:nvSpPr>
          <p:spPr>
            <a:xfrm rot="5400000">
              <a:off x="-226288" y="2853202"/>
              <a:ext cx="1508592" cy="1056014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Gallone 4"/>
            <p:cNvSpPr/>
            <p:nvPr/>
          </p:nvSpPr>
          <p:spPr>
            <a:xfrm>
              <a:off x="1" y="3154920"/>
              <a:ext cx="1056014" cy="452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300" kern="1200" dirty="0"/>
                <a:t>2-STEP</a:t>
              </a:r>
            </a:p>
          </p:txBody>
        </p:sp>
      </p:grpSp>
      <p:sp>
        <p:nvSpPr>
          <p:cNvPr id="10" name="Rettangolo 9"/>
          <p:cNvSpPr/>
          <p:nvPr/>
        </p:nvSpPr>
        <p:spPr>
          <a:xfrm>
            <a:off x="467544" y="0"/>
            <a:ext cx="86764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/>
              <a:t>TWO-STEP procedure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5661248"/>
            <a:ext cx="8568952" cy="101566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 err="1"/>
              <a:t>Hamoudi</a:t>
            </a:r>
            <a:r>
              <a:rPr lang="it-IT" sz="2000" i="1" dirty="0"/>
              <a:t> H </a:t>
            </a:r>
            <a:r>
              <a:rPr lang="it-IT" sz="2000" i="1" dirty="0" err="1"/>
              <a:t>et</a:t>
            </a:r>
            <a:r>
              <a:rPr lang="it-IT" sz="2000" i="1" dirty="0"/>
              <a:t> al. </a:t>
            </a:r>
            <a:r>
              <a:rPr lang="it-IT" sz="2000" i="1" dirty="0" err="1"/>
              <a:t>Refractive</a:t>
            </a:r>
            <a:r>
              <a:rPr lang="it-IT" sz="2000" i="1" dirty="0"/>
              <a:t> </a:t>
            </a:r>
            <a:r>
              <a:rPr lang="it-IT" sz="2000" i="1" dirty="0" err="1"/>
              <a:t>changes</a:t>
            </a:r>
            <a:r>
              <a:rPr lang="it-IT" sz="2000" i="1" dirty="0"/>
              <a:t> </a:t>
            </a:r>
            <a:r>
              <a:rPr lang="it-IT" sz="2000" i="1" dirty="0" err="1"/>
              <a:t>after</a:t>
            </a:r>
            <a:r>
              <a:rPr lang="it-IT" sz="2000" i="1" dirty="0"/>
              <a:t> </a:t>
            </a:r>
            <a:r>
              <a:rPr lang="it-IT" sz="2000" i="1" dirty="0" err="1"/>
              <a:t>vitrectomy</a:t>
            </a:r>
            <a:r>
              <a:rPr lang="it-IT" sz="2000" i="1" dirty="0"/>
              <a:t> and </a:t>
            </a:r>
            <a:r>
              <a:rPr lang="it-IT" sz="2000" i="1" dirty="0" err="1"/>
              <a:t>phacovitrectomy</a:t>
            </a:r>
            <a:r>
              <a:rPr lang="it-IT" sz="2000" i="1" dirty="0"/>
              <a:t> </a:t>
            </a:r>
            <a:r>
              <a:rPr lang="it-IT" sz="2000" i="1" dirty="0" err="1"/>
              <a:t>for</a:t>
            </a:r>
            <a:r>
              <a:rPr lang="it-IT" sz="2000" i="1" dirty="0"/>
              <a:t> macular </a:t>
            </a:r>
            <a:r>
              <a:rPr lang="it-IT" sz="2000" i="1" dirty="0" err="1"/>
              <a:t>hole</a:t>
            </a:r>
            <a:r>
              <a:rPr lang="it-IT" sz="2000" i="1" dirty="0"/>
              <a:t> and </a:t>
            </a:r>
            <a:r>
              <a:rPr lang="it-IT" sz="2000" i="1" dirty="0" err="1"/>
              <a:t>epiretinal</a:t>
            </a:r>
            <a:r>
              <a:rPr lang="it-IT" sz="2000" i="1" dirty="0"/>
              <a:t> </a:t>
            </a:r>
            <a:r>
              <a:rPr lang="it-IT" sz="2000" i="1" dirty="0" err="1"/>
              <a:t>membrane.J</a:t>
            </a:r>
            <a:r>
              <a:rPr lang="it-IT" sz="2000" i="1" dirty="0"/>
              <a:t> </a:t>
            </a:r>
            <a:r>
              <a:rPr lang="it-IT" sz="2000" i="1" dirty="0" err="1"/>
              <a:t>Cataract</a:t>
            </a:r>
            <a:r>
              <a:rPr lang="it-IT" sz="2000" i="1" dirty="0"/>
              <a:t> </a:t>
            </a:r>
            <a:r>
              <a:rPr lang="it-IT" sz="2000" i="1" dirty="0" err="1"/>
              <a:t>Refract</a:t>
            </a:r>
            <a:r>
              <a:rPr lang="it-IT" sz="2000" i="1" dirty="0"/>
              <a:t> </a:t>
            </a:r>
            <a:r>
              <a:rPr lang="it-IT" sz="2000" i="1" dirty="0" err="1"/>
              <a:t>Durg</a:t>
            </a:r>
            <a:r>
              <a:rPr lang="it-IT" sz="2000" i="1" dirty="0"/>
              <a:t> 2013;39:942-947. </a:t>
            </a:r>
            <a:r>
              <a:rPr lang="it-IT" sz="2000" i="1" dirty="0" err="1"/>
              <a:t>Review</a:t>
            </a:r>
            <a:endParaRPr lang="it-IT" sz="20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7457256" cy="778098"/>
          </a:xfrm>
        </p:spPr>
        <p:txBody>
          <a:bodyPr>
            <a:normAutofit/>
          </a:bodyPr>
          <a:lstStyle/>
          <a:p>
            <a:r>
              <a:rPr lang="it-IT" sz="4000" b="1" dirty="0"/>
              <a:t>CONCLUSIONI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7920880" cy="4680520"/>
          </a:xfrm>
        </p:spPr>
        <p:txBody>
          <a:bodyPr>
            <a:normAutofit fontScale="70000" lnSpcReduction="20000"/>
          </a:bodyPr>
          <a:lstStyle/>
          <a:p>
            <a:r>
              <a:rPr lang="it-IT" u="sng" dirty="0">
                <a:hlinkClick r:id="rId2" action="ppaction://hlinksldjump"/>
              </a:rPr>
              <a:t>L’acuità visiva</a:t>
            </a:r>
            <a:r>
              <a:rPr lang="it-IT" dirty="0">
                <a:hlinkClick r:id="rId2" action="ppaction://hlinksldjump"/>
              </a:rPr>
              <a:t> </a:t>
            </a:r>
            <a:r>
              <a:rPr lang="it-IT" dirty="0"/>
              <a:t>nel post-operatorio e le </a:t>
            </a:r>
            <a:r>
              <a:rPr lang="it-IT" dirty="0">
                <a:hlinkClick r:id="rId3" action="ppaction://hlinksldjump"/>
              </a:rPr>
              <a:t>complicanze</a:t>
            </a:r>
            <a:r>
              <a:rPr lang="it-IT" dirty="0"/>
              <a:t> sembrano essere maggiormente correlate alla sottostante patologia </a:t>
            </a:r>
            <a:r>
              <a:rPr lang="it-IT" dirty="0" err="1"/>
              <a:t>vitreo-retinica</a:t>
            </a:r>
            <a:r>
              <a:rPr lang="it-IT" dirty="0"/>
              <a:t>, piuttosto che alla tipologia di procedura scelta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Le tecniche chirurgiche descritte mostrano una tendenza verso lo </a:t>
            </a:r>
            <a:r>
              <a:rPr lang="it-IT" dirty="0" err="1"/>
              <a:t>shift</a:t>
            </a:r>
            <a:r>
              <a:rPr lang="it-IT" dirty="0"/>
              <a:t> miopico (</a:t>
            </a:r>
            <a:r>
              <a:rPr lang="it-IT" dirty="0">
                <a:hlinkClick r:id="rId4" action="ppaction://hlinksldjump"/>
              </a:rPr>
              <a:t>tabella 1</a:t>
            </a:r>
            <a:r>
              <a:rPr lang="it-IT" dirty="0"/>
              <a:t>) </a:t>
            </a:r>
          </a:p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r>
              <a:rPr lang="it-IT" dirty="0"/>
              <a:t>	Questo suggerisce che puntare ad avere una leggera ipermetropia di +0.50 D, nel calcolo pre-operatorio della IOL, può compensare questa tendenza allo </a:t>
            </a:r>
            <a:r>
              <a:rPr lang="it-IT" dirty="0" err="1"/>
              <a:t>shift</a:t>
            </a:r>
            <a:r>
              <a:rPr lang="it-IT" dirty="0"/>
              <a:t> miopico</a:t>
            </a:r>
          </a:p>
          <a:p>
            <a:pPr>
              <a:lnSpc>
                <a:spcPct val="120000"/>
              </a:lnSpc>
              <a:buNone/>
            </a:pPr>
            <a:r>
              <a:rPr lang="it-IT" dirty="0"/>
              <a:t>  </a:t>
            </a:r>
          </a:p>
          <a:p>
            <a:pPr>
              <a:lnSpc>
                <a:spcPct val="120000"/>
              </a:lnSpc>
            </a:pPr>
            <a:r>
              <a:rPr lang="it-IT" dirty="0"/>
              <a:t>Importante tener conto della metodica utilizzata per il calcolo del potere della IOL:  IOL MASTER o ECOBIOMETRIA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5661248"/>
            <a:ext cx="8964488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/>
              <a:t>Yang C, </a:t>
            </a:r>
            <a:r>
              <a:rPr lang="it-IT" sz="2000" i="1" dirty="0" err="1"/>
              <a:t>Tong</a:t>
            </a:r>
            <a:r>
              <a:rPr lang="it-IT" sz="2000" i="1" dirty="0"/>
              <a:t> J, </a:t>
            </a:r>
            <a:r>
              <a:rPr lang="it-IT" sz="2000" i="1" dirty="0" err="1"/>
              <a:t>Lou</a:t>
            </a:r>
            <a:r>
              <a:rPr lang="it-IT" sz="2000" i="1" dirty="0"/>
              <a:t> D. 2005 </a:t>
            </a:r>
            <a:r>
              <a:rPr lang="it-IT" sz="2000" i="1" dirty="0" err="1"/>
              <a:t>Surgical</a:t>
            </a:r>
            <a:r>
              <a:rPr lang="it-IT" sz="2000" i="1" dirty="0"/>
              <a:t> </a:t>
            </a:r>
            <a:r>
              <a:rPr lang="it-IT" sz="2000" i="1" dirty="0" err="1"/>
              <a:t>results</a:t>
            </a:r>
            <a:r>
              <a:rPr lang="it-IT" sz="2000" i="1" dirty="0"/>
              <a:t> </a:t>
            </a:r>
            <a:r>
              <a:rPr lang="it-IT" sz="2000" i="1" dirty="0" err="1"/>
              <a:t>of</a:t>
            </a:r>
            <a:r>
              <a:rPr lang="it-IT" sz="2000" i="1" dirty="0"/>
              <a:t> pars </a:t>
            </a:r>
            <a:r>
              <a:rPr lang="it-IT" sz="2000" i="1" dirty="0" err="1"/>
              <a:t>palna</a:t>
            </a:r>
            <a:r>
              <a:rPr lang="it-IT" sz="2000" i="1" dirty="0"/>
              <a:t> </a:t>
            </a:r>
            <a:r>
              <a:rPr lang="it-IT" sz="2000" i="1" dirty="0" err="1"/>
              <a:t>vitrectomy</a:t>
            </a:r>
            <a:r>
              <a:rPr lang="it-IT" sz="2000" i="1" dirty="0"/>
              <a:t> </a:t>
            </a:r>
            <a:r>
              <a:rPr lang="it-IT" sz="2000" i="1" dirty="0" err="1"/>
              <a:t>combined</a:t>
            </a:r>
            <a:r>
              <a:rPr lang="it-IT" sz="2000" i="1" dirty="0"/>
              <a:t> </a:t>
            </a:r>
            <a:r>
              <a:rPr lang="it-IT" sz="2000" i="1" dirty="0" err="1"/>
              <a:t>with</a:t>
            </a:r>
            <a:r>
              <a:rPr lang="it-IT" sz="2000" i="1" dirty="0"/>
              <a:t> </a:t>
            </a:r>
            <a:r>
              <a:rPr lang="it-IT" sz="2000" i="1" dirty="0" err="1"/>
              <a:t>phacoemulsification</a:t>
            </a:r>
            <a:r>
              <a:rPr lang="it-IT" sz="2000" i="1" dirty="0"/>
              <a:t>. Journal </a:t>
            </a:r>
            <a:r>
              <a:rPr lang="it-IT" sz="2000" i="1" dirty="0" err="1"/>
              <a:t>of</a:t>
            </a:r>
            <a:r>
              <a:rPr lang="it-IT" sz="2000" i="1" dirty="0"/>
              <a:t> </a:t>
            </a:r>
            <a:r>
              <a:rPr lang="it-IT" sz="2000" i="1" dirty="0" err="1"/>
              <a:t>Zhejiang</a:t>
            </a:r>
            <a:r>
              <a:rPr lang="it-IT" sz="2000" i="1" dirty="0"/>
              <a:t> </a:t>
            </a:r>
            <a:r>
              <a:rPr lang="it-IT" sz="2000" i="1" dirty="0" err="1"/>
              <a:t>University</a:t>
            </a:r>
            <a:r>
              <a:rPr lang="it-IT" sz="2000" i="1" dirty="0"/>
              <a:t> Science B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3995936" y="2852936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403648" y="1700808"/>
            <a:ext cx="59766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hangingPunct="1">
              <a:spcBef>
                <a:spcPts val="0"/>
              </a:spcBef>
              <a:buFont typeface="Arial" charset="0"/>
              <a:buNone/>
            </a:pPr>
            <a:r>
              <a:rPr lang="it-IT" sz="2800" dirty="0"/>
              <a:t>Scelta calibrata prendendo</a:t>
            </a:r>
          </a:p>
          <a:p>
            <a:pPr marL="0" indent="0" algn="ctr" eaLnBrk="1" hangingPunct="1">
              <a:spcBef>
                <a:spcPts val="0"/>
              </a:spcBef>
              <a:buFont typeface="Arial" charset="0"/>
              <a:buNone/>
            </a:pPr>
            <a:r>
              <a:rPr lang="it-IT" sz="2800" dirty="0"/>
              <a:t> in considerazione diversi fattori</a:t>
            </a:r>
          </a:p>
        </p:txBody>
      </p:sp>
      <p:sp>
        <p:nvSpPr>
          <p:cNvPr id="30721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Impianto di IOL:</a:t>
            </a:r>
            <a:br>
              <a:rPr lang="it-IT" sz="40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it-IT" sz="40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 immediato o differito?</a:t>
            </a:r>
            <a:endParaRPr lang="it-IT" sz="4000" dirty="0">
              <a:latin typeface="+mn-lt"/>
            </a:endParaRP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>
          <a:xfrm>
            <a:off x="1115616" y="2321496"/>
            <a:ext cx="7427168" cy="4536504"/>
          </a:xfrm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</a:pPr>
            <a:endParaRPr lang="it-IT" sz="2000" dirty="0"/>
          </a:p>
          <a:p>
            <a:pPr marL="0" indent="0" eaLnBrk="1" hangingPunct="1">
              <a:spcBef>
                <a:spcPts val="0"/>
              </a:spcBef>
            </a:pPr>
            <a:endParaRPr lang="it-IT" b="1" dirty="0"/>
          </a:p>
          <a:p>
            <a:pPr marL="0" indent="0" eaLnBrk="1" hangingPunct="1">
              <a:spcBef>
                <a:spcPts val="0"/>
              </a:spcBef>
            </a:pPr>
            <a:r>
              <a:rPr lang="it-IT" sz="2400" b="1" dirty="0"/>
              <a:t>Patologia</a:t>
            </a:r>
            <a:r>
              <a:rPr lang="it-IT" sz="2400" dirty="0"/>
              <a:t>( etiologia/coinvolgimento della 			            macula)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it-IT" sz="18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it-IT" sz="2400" b="1" dirty="0"/>
              <a:t>Acuità visiva pre-operatoria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it-IT" sz="1800" b="1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it-IT" sz="2400" b="1" dirty="0"/>
              <a:t>Entità della cataratta pre-esistente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it-IT" sz="1800" b="1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it-IT" sz="2400" b="1" dirty="0"/>
              <a:t>Età del paziente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it-IT" sz="1800" b="1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it-IT" sz="2400" b="1" dirty="0"/>
              <a:t>Scelta del chirurgo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pPr eaLnBrk="1" hangingPunct="1"/>
            <a:r>
              <a:rPr lang="it-IT" b="1" dirty="0"/>
              <a:t>Scelta della IOL</a:t>
            </a:r>
          </a:p>
        </p:txBody>
      </p:sp>
      <p:sp>
        <p:nvSpPr>
          <p:cNvPr id="27650" name="Segnaposto contenuto 4"/>
          <p:cNvSpPr>
            <a:spLocks noGrp="1"/>
          </p:cNvSpPr>
          <p:nvPr>
            <p:ph idx="1"/>
          </p:nvPr>
        </p:nvSpPr>
        <p:spPr>
          <a:xfrm>
            <a:off x="457200" y="908051"/>
            <a:ext cx="8229600" cy="8778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it-IT" b="1" dirty="0"/>
              <a:t>IOL PIEGHEVOLI </a:t>
            </a:r>
          </a:p>
          <a:p>
            <a:pPr eaLnBrk="1" hangingPunct="1">
              <a:buFont typeface="Arial" charset="0"/>
              <a:buNone/>
            </a:pP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1500188" y="2357439"/>
            <a:ext cx="2214563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b="1" dirty="0"/>
              <a:t>Silicone</a:t>
            </a:r>
          </a:p>
          <a:p>
            <a:pPr algn="ctr">
              <a:defRPr/>
            </a:pPr>
            <a:endParaRPr lang="it-IT" sz="2000" b="1" dirty="0"/>
          </a:p>
        </p:txBody>
      </p:sp>
      <p:sp>
        <p:nvSpPr>
          <p:cNvPr id="11" name="Ovale 10"/>
          <p:cNvSpPr/>
          <p:nvPr/>
        </p:nvSpPr>
        <p:spPr>
          <a:xfrm>
            <a:off x="5715001" y="2214564"/>
            <a:ext cx="2214563" cy="1357312"/>
          </a:xfrm>
          <a:prstGeom prst="ellipse">
            <a:avLst/>
          </a:prstGeom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b="1" dirty="0"/>
              <a:t>Acrilico</a:t>
            </a:r>
          </a:p>
        </p:txBody>
      </p:sp>
      <p:cxnSp>
        <p:nvCxnSpPr>
          <p:cNvPr id="13" name="Connettore 2 12"/>
          <p:cNvCxnSpPr/>
          <p:nvPr/>
        </p:nvCxnSpPr>
        <p:spPr>
          <a:xfrm rot="10800000" flipV="1">
            <a:off x="3357563" y="1500189"/>
            <a:ext cx="1071563" cy="7858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5000625" y="1500188"/>
            <a:ext cx="1143000" cy="714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H="1">
            <a:off x="5868144" y="3573017"/>
            <a:ext cx="641227" cy="7200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7020272" y="3573016"/>
            <a:ext cx="648072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CasellaDiTesto 40"/>
          <p:cNvSpPr txBox="1">
            <a:spLocks noChangeArrowheads="1"/>
          </p:cNvSpPr>
          <p:nvPr/>
        </p:nvSpPr>
        <p:spPr bwMode="auto">
          <a:xfrm>
            <a:off x="5076056" y="4365104"/>
            <a:ext cx="1265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dirty="0"/>
              <a:t>Idrofila</a:t>
            </a:r>
          </a:p>
        </p:txBody>
      </p:sp>
      <p:sp>
        <p:nvSpPr>
          <p:cNvPr id="27658" name="CasellaDiTesto 41"/>
          <p:cNvSpPr txBox="1">
            <a:spLocks noChangeArrowheads="1"/>
          </p:cNvSpPr>
          <p:nvPr/>
        </p:nvSpPr>
        <p:spPr bwMode="auto">
          <a:xfrm>
            <a:off x="7236296" y="4437112"/>
            <a:ext cx="1505540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u="sng" dirty="0"/>
              <a:t>Idrofoba</a:t>
            </a:r>
          </a:p>
        </p:txBody>
      </p:sp>
      <p:pic>
        <p:nvPicPr>
          <p:cNvPr id="2050" name="Picture 2" descr="https://encrypted-tbn2.gstatic.com/images?q=tbn:ANd9GcS1YCl_OtK2P_t9GMI0tIf0cSijAWY5evZBwlrc0KQR5llehaho6Q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" t="3858" r="10892" b="13247"/>
          <a:stretch/>
        </p:blipFill>
        <p:spPr bwMode="auto">
          <a:xfrm rot="5400000">
            <a:off x="7525703" y="4723769"/>
            <a:ext cx="884513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T Asphina 409MP/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9" t="7543" r="5068" b="9185"/>
          <a:stretch/>
        </p:blipFill>
        <p:spPr bwMode="auto">
          <a:xfrm>
            <a:off x="5076056" y="4941168"/>
            <a:ext cx="1388300" cy="81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OD_20020101_001159_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2060787" cy="154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IOL\I00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3" t="19486" r="24571" b="12704"/>
          <a:stretch/>
        </p:blipFill>
        <p:spPr bwMode="auto">
          <a:xfrm flipV="1">
            <a:off x="2483768" y="4005064"/>
            <a:ext cx="2090312" cy="154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Connettore 1 16"/>
          <p:cNvCxnSpPr/>
          <p:nvPr/>
        </p:nvCxnSpPr>
        <p:spPr>
          <a:xfrm>
            <a:off x="1763688" y="2276872"/>
            <a:ext cx="1872208" cy="15121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1403648" y="2276872"/>
            <a:ext cx="2376264" cy="1440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79512" y="6237312"/>
            <a:ext cx="8533456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i="1" dirty="0" err="1"/>
              <a:t>Ronge</a:t>
            </a:r>
            <a:r>
              <a:rPr lang="it-IT" sz="2000" i="1" dirty="0"/>
              <a:t> </a:t>
            </a:r>
            <a:r>
              <a:rPr lang="it-IT" sz="2000" i="1" dirty="0" err="1"/>
              <a:t>Lj</a:t>
            </a:r>
            <a:r>
              <a:rPr lang="it-IT" sz="2000" i="1" dirty="0"/>
              <a:t>. </a:t>
            </a:r>
            <a:r>
              <a:rPr lang="it-IT" sz="2000" i="1" dirty="0" err="1"/>
              <a:t>Cataract</a:t>
            </a:r>
            <a:r>
              <a:rPr lang="it-IT" sz="2000" i="1" dirty="0"/>
              <a:t> </a:t>
            </a:r>
            <a:r>
              <a:rPr lang="it-IT" sz="2000" i="1" dirty="0" err="1"/>
              <a:t>surgery</a:t>
            </a:r>
            <a:r>
              <a:rPr lang="it-IT" sz="2000" i="1" dirty="0"/>
              <a:t> and the </a:t>
            </a:r>
            <a:r>
              <a:rPr lang="it-IT" sz="2000" i="1" dirty="0" err="1"/>
              <a:t>compromised</a:t>
            </a:r>
            <a:r>
              <a:rPr lang="it-IT" sz="2000" i="1" dirty="0"/>
              <a:t> </a:t>
            </a:r>
            <a:r>
              <a:rPr lang="it-IT" sz="2000" i="1" dirty="0" err="1"/>
              <a:t>eye</a:t>
            </a:r>
            <a:r>
              <a:rPr lang="it-IT" sz="2000" i="1" dirty="0"/>
              <a:t>. </a:t>
            </a:r>
            <a:r>
              <a:rPr lang="it-IT" sz="2000" i="1" dirty="0" err="1"/>
              <a:t>EyeNet</a:t>
            </a:r>
            <a:r>
              <a:rPr lang="it-IT" sz="2000" i="1" dirty="0"/>
              <a:t> </a:t>
            </a:r>
            <a:r>
              <a:rPr lang="it-IT" sz="2000" i="1" dirty="0" err="1"/>
              <a:t>April</a:t>
            </a:r>
            <a:r>
              <a:rPr lang="it-IT" sz="2000" i="1" dirty="0"/>
              <a:t> 2003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>
          <a:xfrm>
            <a:off x="683568" y="2492896"/>
            <a:ext cx="77048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Svantaggi della IOL in silicone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83568" y="836713"/>
            <a:ext cx="7272808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t-IT" sz="2400" dirty="0"/>
              <a:t>Scarsa resistenza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/>
              <a:t>Non può essere utilizzata in caso di rottura della capsula posteriore</a:t>
            </a:r>
          </a:p>
          <a:p>
            <a:pPr algn="ctr">
              <a:buNone/>
            </a:pPr>
            <a:r>
              <a:rPr lang="it-IT" sz="2400" dirty="0"/>
              <a:t>	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800" dirty="0"/>
              <a:t>Controindicata quando si prevede di effettuare chirurgia </a:t>
            </a:r>
            <a:r>
              <a:rPr lang="it-IT" sz="2800" dirty="0" err="1"/>
              <a:t>vitreo-retinica</a:t>
            </a:r>
            <a:endParaRPr lang="it-IT" sz="2800" dirty="0"/>
          </a:p>
          <a:p>
            <a:pPr marL="0">
              <a:spcBef>
                <a:spcPts val="0"/>
              </a:spcBef>
              <a:buNone/>
            </a:pPr>
            <a:endParaRPr lang="it-IT" sz="2400" dirty="0"/>
          </a:p>
          <a:p>
            <a:pPr marL="0" algn="just">
              <a:spcBef>
                <a:spcPts val="0"/>
              </a:spcBef>
              <a:buNone/>
            </a:pPr>
            <a:r>
              <a:rPr lang="it-IT" sz="2400" dirty="0"/>
              <a:t>L’esposizione della IOL all’olio di silicone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sz="2400" dirty="0"/>
              <a:t>determina la </a:t>
            </a:r>
            <a:r>
              <a:rPr lang="it-IT" sz="2400" u="sng" dirty="0"/>
              <a:t>formazione di un’ interfaccia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sz="2400" u="sng" dirty="0"/>
              <a:t>di silicone</a:t>
            </a:r>
            <a:r>
              <a:rPr lang="it-IT" sz="2400" dirty="0"/>
              <a:t>, estremamente difficile da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sz="2400" dirty="0"/>
              <a:t>rimuovere                 Interferenza con la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sz="2400" dirty="0"/>
              <a:t>visualizzazione della retina da parte del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sz="2400" dirty="0"/>
              <a:t>chirurgo e riduzione dell’AV del paziente</a:t>
            </a:r>
          </a:p>
          <a:p>
            <a:pPr marL="0" algn="just">
              <a:spcBef>
                <a:spcPts val="0"/>
              </a:spcBef>
              <a:buNone/>
            </a:pP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6237312"/>
            <a:ext cx="8712968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i="1" dirty="0"/>
              <a:t>Buratto L, </a:t>
            </a:r>
            <a:r>
              <a:rPr lang="it-IT" sz="2000" i="1" dirty="0" err="1"/>
              <a:t>Boccuzzi</a:t>
            </a:r>
            <a:r>
              <a:rPr lang="it-IT" sz="2000" i="1" dirty="0"/>
              <a:t> D. IOL in chirurgia della cataratta. 2013;chapter5:20-21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r="2145"/>
          <a:stretch/>
        </p:blipFill>
        <p:spPr bwMode="auto">
          <a:xfrm>
            <a:off x="6444209" y="3861048"/>
            <a:ext cx="2503132" cy="214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ccia a destra 6"/>
          <p:cNvSpPr/>
          <p:nvPr/>
        </p:nvSpPr>
        <p:spPr>
          <a:xfrm>
            <a:off x="2339752" y="4869160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arrotondato 16"/>
          <p:cNvSpPr/>
          <p:nvPr/>
        </p:nvSpPr>
        <p:spPr>
          <a:xfrm>
            <a:off x="323528" y="4437112"/>
            <a:ext cx="82089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323528" y="2204864"/>
            <a:ext cx="82809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82353"/>
          </a:xfrm>
        </p:spPr>
        <p:txBody>
          <a:bodyPr>
            <a:normAutofit/>
          </a:bodyPr>
          <a:lstStyle/>
          <a:p>
            <a:pPr algn="l" eaLnBrk="1" hangingPunct="1"/>
            <a:r>
              <a:rPr lang="it-IT" sz="4400" b="1" dirty="0">
                <a:latin typeface="+mn-lt"/>
              </a:rPr>
              <a:t>Scelta della IOL</a:t>
            </a:r>
          </a:p>
        </p:txBody>
      </p:sp>
      <p:sp>
        <p:nvSpPr>
          <p:cNvPr id="28674" name="Rectangle 3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5544616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2800" b="1" dirty="0"/>
              <a:t>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300" b="1" dirty="0"/>
              <a:t>IOL acrilica idrofila</a:t>
            </a:r>
            <a:endParaRPr lang="it-IT" sz="2800" dirty="0"/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it-IT" sz="2600" dirty="0"/>
              <a:t>Buona biocompatibilità uveale, </a:t>
            </a:r>
            <a:r>
              <a:rPr lang="it-IT" sz="2600" dirty="0">
                <a:solidFill>
                  <a:srgbClr val="FF0000"/>
                </a:solidFill>
              </a:rPr>
              <a:t>scarsa biocompatibilità    capsulare,alta frequenza di fibrosi capsulare posteriore</a:t>
            </a:r>
            <a:endParaRPr lang="it-IT" sz="2600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it-IT" sz="2600" dirty="0"/>
              <a:t>	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it-IT" sz="2800" dirty="0"/>
              <a:t>In corso di chirurgia </a:t>
            </a:r>
            <a:r>
              <a:rPr lang="it-IT" sz="2800" dirty="0" err="1"/>
              <a:t>vitreo-retinica</a:t>
            </a:r>
            <a:r>
              <a:rPr lang="it-IT" sz="2800" dirty="0"/>
              <a:t> presenta una scarsissima aderenza all’olio di silicone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t-IT" sz="13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t-IT" sz="13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3300" b="1" dirty="0"/>
              <a:t>IOL acrilica idrofoba</a:t>
            </a:r>
            <a:r>
              <a:rPr lang="it-IT" sz="2800" dirty="0"/>
              <a:t> </a:t>
            </a: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it-IT" sz="2600" dirty="0"/>
              <a:t>Buona stabilità di tipo meccanico, buona biocompatibilità uveale, bassa percentuale di comparsa di PCO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it-IT" sz="1300" dirty="0"/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it-IT" sz="2800" dirty="0"/>
              <a:t>In corso di chirurgia </a:t>
            </a:r>
            <a:r>
              <a:rPr lang="it-IT" sz="2800" dirty="0" err="1"/>
              <a:t>vitreo-retinica</a:t>
            </a:r>
            <a:r>
              <a:rPr lang="it-IT" sz="2800" dirty="0"/>
              <a:t> presenta una bassissima aderenza all’olio di silicone, senza creare problemi di interfaccia silicone-lente</a:t>
            </a:r>
          </a:p>
          <a:p>
            <a:pPr eaLnBrk="1" hangingPunct="1">
              <a:buFont typeface="Arial" charset="0"/>
              <a:buNone/>
            </a:pPr>
            <a:r>
              <a:rPr lang="it-IT" sz="2800" b="1" dirty="0"/>
              <a:t> </a:t>
            </a:r>
            <a:endParaRPr lang="it-IT" sz="28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23528" y="5661248"/>
            <a:ext cx="8245424" cy="10156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i="1" dirty="0" err="1"/>
              <a:t>Abela-Formanek</a:t>
            </a:r>
            <a:r>
              <a:rPr lang="it-IT" sz="2000" i="1" dirty="0"/>
              <a:t> C </a:t>
            </a:r>
            <a:r>
              <a:rPr lang="it-IT" sz="2000" i="1" dirty="0" err="1"/>
              <a:t>et</a:t>
            </a:r>
            <a:r>
              <a:rPr lang="it-IT" sz="2000" i="1" dirty="0"/>
              <a:t> al. </a:t>
            </a:r>
            <a:r>
              <a:rPr lang="it-IT" sz="2000" i="1" dirty="0" err="1"/>
              <a:t>Uveal</a:t>
            </a:r>
            <a:r>
              <a:rPr lang="it-IT" sz="2000" i="1" dirty="0"/>
              <a:t> and capsular </a:t>
            </a:r>
            <a:r>
              <a:rPr lang="it-IT" sz="2000" i="1" dirty="0" err="1"/>
              <a:t>biocompatibility</a:t>
            </a:r>
            <a:r>
              <a:rPr lang="it-IT" sz="2000" i="1" dirty="0"/>
              <a:t> </a:t>
            </a:r>
            <a:r>
              <a:rPr lang="it-IT" sz="2000" i="1" dirty="0" err="1"/>
              <a:t>of</a:t>
            </a:r>
            <a:r>
              <a:rPr lang="it-IT" sz="2000" i="1" dirty="0"/>
              <a:t> </a:t>
            </a:r>
            <a:r>
              <a:rPr lang="it-IT" sz="2000" i="1" dirty="0" err="1"/>
              <a:t>hydrophilic</a:t>
            </a:r>
            <a:r>
              <a:rPr lang="it-IT" sz="2000" i="1" dirty="0"/>
              <a:t> </a:t>
            </a:r>
            <a:r>
              <a:rPr lang="it-IT" sz="2000" i="1" dirty="0" err="1"/>
              <a:t>acrylic</a:t>
            </a:r>
            <a:r>
              <a:rPr lang="it-IT" sz="2000" i="1" dirty="0"/>
              <a:t>, </a:t>
            </a:r>
            <a:r>
              <a:rPr lang="it-IT" sz="2000" i="1" dirty="0" err="1"/>
              <a:t>hydrophobic</a:t>
            </a:r>
            <a:r>
              <a:rPr lang="it-IT" sz="2000" i="1" dirty="0"/>
              <a:t> </a:t>
            </a:r>
            <a:r>
              <a:rPr lang="it-IT" sz="2000" i="1" dirty="0" err="1"/>
              <a:t>acrylic</a:t>
            </a:r>
            <a:r>
              <a:rPr lang="it-IT" sz="2000" i="1" dirty="0"/>
              <a:t> and silicone </a:t>
            </a:r>
            <a:r>
              <a:rPr lang="it-IT" sz="2000" i="1" dirty="0" err="1"/>
              <a:t>intraocular</a:t>
            </a:r>
            <a:r>
              <a:rPr lang="it-IT" sz="2000" i="1" dirty="0"/>
              <a:t> </a:t>
            </a:r>
            <a:r>
              <a:rPr lang="it-IT" sz="2000" i="1" dirty="0" err="1"/>
              <a:t>lenses</a:t>
            </a:r>
            <a:r>
              <a:rPr lang="it-IT" sz="2000" i="1" dirty="0"/>
              <a:t>. </a:t>
            </a:r>
          </a:p>
          <a:p>
            <a:r>
              <a:rPr lang="it-IT" sz="2000" i="1" dirty="0"/>
              <a:t>J </a:t>
            </a:r>
            <a:r>
              <a:rPr lang="it-IT" sz="2000" i="1" dirty="0" err="1"/>
              <a:t>Cataract</a:t>
            </a:r>
            <a:r>
              <a:rPr lang="it-IT" sz="2000" i="1" dirty="0"/>
              <a:t> </a:t>
            </a:r>
            <a:r>
              <a:rPr lang="it-IT" sz="2000" i="1" dirty="0" err="1"/>
              <a:t>Refract</a:t>
            </a:r>
            <a:r>
              <a:rPr lang="it-IT" sz="2000" i="1" dirty="0"/>
              <a:t> </a:t>
            </a:r>
            <a:r>
              <a:rPr lang="it-IT" sz="2000" i="1" dirty="0" err="1"/>
              <a:t>Surg</a:t>
            </a:r>
            <a:r>
              <a:rPr lang="it-IT" sz="2000" i="1" dirty="0"/>
              <a:t>. 2002 Jan;28(1)50-61</a:t>
            </a:r>
          </a:p>
        </p:txBody>
      </p:sp>
      <p:sp>
        <p:nvSpPr>
          <p:cNvPr id="18" name="Freccia in su 17"/>
          <p:cNvSpPr/>
          <p:nvPr/>
        </p:nvSpPr>
        <p:spPr>
          <a:xfrm rot="10800000">
            <a:off x="4211960" y="1052736"/>
            <a:ext cx="500063" cy="35718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9" name="Freccia in su 18"/>
          <p:cNvSpPr/>
          <p:nvPr/>
        </p:nvSpPr>
        <p:spPr>
          <a:xfrm>
            <a:off x="4355976" y="3356992"/>
            <a:ext cx="500063" cy="35718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686800" cy="634082"/>
          </a:xfrm>
        </p:spPr>
        <p:txBody>
          <a:bodyPr>
            <a:noAutofit/>
          </a:bodyPr>
          <a:lstStyle/>
          <a:p>
            <a:pPr eaLnBrk="1" hangingPunct="1"/>
            <a:r>
              <a:rPr lang="it-IT" sz="3600" b="1" dirty="0"/>
              <a:t>Scelta della IOL- </a:t>
            </a:r>
            <a:r>
              <a:rPr lang="it-IT" sz="3600" b="1" dirty="0" err="1"/>
              <a:t>Tassignon</a:t>
            </a:r>
            <a:r>
              <a:rPr lang="it-IT" sz="3600" b="1" dirty="0"/>
              <a:t> </a:t>
            </a:r>
            <a:r>
              <a:rPr lang="it-IT" sz="3600" b="1" dirty="0" err="1"/>
              <a:t>lens</a:t>
            </a:r>
            <a:r>
              <a:rPr lang="it-IT" sz="3600" b="1" dirty="0"/>
              <a:t> /</a:t>
            </a:r>
            <a:r>
              <a:rPr lang="it-IT" sz="3600" b="1" dirty="0" err="1"/>
              <a:t>BIL®</a:t>
            </a:r>
            <a:endParaRPr lang="it-IT" sz="3600" b="1" dirty="0"/>
          </a:p>
        </p:txBody>
      </p:sp>
      <p:pic>
        <p:nvPicPr>
          <p:cNvPr id="29698" name="Segnaposto contenuto 3" descr="voq-tassignon-fig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5656" y="1006819"/>
            <a:ext cx="2527300" cy="2438400"/>
          </a:xfrm>
        </p:spPr>
      </p:pic>
      <p:pic>
        <p:nvPicPr>
          <p:cNvPr id="6" name="Immagine 5" descr="joint-surgery-fig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006819"/>
            <a:ext cx="3760709" cy="244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CasellaDiTesto 8"/>
          <p:cNvSpPr txBox="1">
            <a:spLocks noChangeArrowheads="1"/>
          </p:cNvSpPr>
          <p:nvPr/>
        </p:nvSpPr>
        <p:spPr bwMode="auto">
          <a:xfrm>
            <a:off x="428626" y="4786313"/>
            <a:ext cx="8072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entury Gothic" pitchFamily="34" charset="0"/>
            </a:endParaRPr>
          </a:p>
        </p:txBody>
      </p:sp>
      <p:sp>
        <p:nvSpPr>
          <p:cNvPr id="29701" name="CasellaDiTesto 9"/>
          <p:cNvSpPr txBox="1">
            <a:spLocks noChangeArrowheads="1"/>
          </p:cNvSpPr>
          <p:nvPr/>
        </p:nvSpPr>
        <p:spPr bwMode="auto">
          <a:xfrm>
            <a:off x="539554" y="4509120"/>
            <a:ext cx="8542607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latin typeface="Century Gothic" pitchFamily="34" charset="0"/>
              </a:rPr>
              <a:t>BIL (</a:t>
            </a:r>
            <a:r>
              <a:rPr lang="it-IT" sz="2800" b="1" dirty="0" err="1">
                <a:latin typeface="Century Gothic" pitchFamily="34" charset="0"/>
              </a:rPr>
              <a:t>bag</a:t>
            </a:r>
            <a:r>
              <a:rPr lang="it-IT" sz="2800" b="1" dirty="0">
                <a:latin typeface="Century Gothic" pitchFamily="34" charset="0"/>
              </a:rPr>
              <a:t>-in-</a:t>
            </a:r>
            <a:r>
              <a:rPr lang="it-IT" sz="2800" b="1" dirty="0" err="1">
                <a:latin typeface="Century Gothic" pitchFamily="34" charset="0"/>
              </a:rPr>
              <a:t>lens</a:t>
            </a:r>
            <a:r>
              <a:rPr lang="it-IT" sz="2800" b="1" dirty="0">
                <a:latin typeface="Century Gothic" pitchFamily="34" charset="0"/>
              </a:rPr>
              <a:t>): </a:t>
            </a:r>
          </a:p>
          <a:p>
            <a:pPr algn="just">
              <a:buFont typeface="Arial" charset="0"/>
              <a:buChar char="•"/>
            </a:pPr>
            <a:r>
              <a:rPr lang="it-IT" sz="2400" dirty="0">
                <a:latin typeface="+mn-lt"/>
              </a:rPr>
              <a:t>Migliore centratura e fissazione della lente</a:t>
            </a:r>
          </a:p>
          <a:p>
            <a:pPr algn="just">
              <a:buFont typeface="Arial" charset="0"/>
              <a:buChar char="•"/>
            </a:pPr>
            <a:r>
              <a:rPr lang="it-IT" sz="2400" dirty="0">
                <a:latin typeface="+mn-lt"/>
              </a:rPr>
              <a:t>Impossibilità di formazione di sinechie posteriori</a:t>
            </a:r>
          </a:p>
          <a:p>
            <a:pPr algn="just">
              <a:buFont typeface="Arial" charset="0"/>
              <a:buChar char="•"/>
            </a:pPr>
            <a:r>
              <a:rPr lang="it-IT" sz="2400" dirty="0">
                <a:latin typeface="+mn-lt"/>
              </a:rPr>
              <a:t>Minore riflessi in CA nel post-operatorio</a:t>
            </a:r>
          </a:p>
          <a:p>
            <a:pPr algn="just">
              <a:buFont typeface="Arial" charset="0"/>
              <a:buChar char="•"/>
            </a:pPr>
            <a:r>
              <a:rPr lang="it-IT" sz="2400" dirty="0">
                <a:latin typeface="+mn-lt"/>
              </a:rPr>
              <a:t>Acrilica idrofila</a:t>
            </a:r>
          </a:p>
          <a:p>
            <a:endParaRPr lang="it-IT" dirty="0">
              <a:latin typeface="Century Gothic" pitchFamily="34" charset="0"/>
            </a:endParaRPr>
          </a:p>
          <a:p>
            <a:endParaRPr lang="it-IT" dirty="0">
              <a:latin typeface="Century Gothic" pitchFamily="34" charset="0"/>
            </a:endParaRPr>
          </a:p>
          <a:p>
            <a:endParaRPr lang="it-IT" dirty="0">
              <a:latin typeface="Century Gothic" pitchFamily="34" charset="0"/>
            </a:endParaRPr>
          </a:p>
          <a:p>
            <a:endParaRPr lang="it-IT" dirty="0">
              <a:latin typeface="Century Gothic" pitchFamily="34" charset="0"/>
            </a:endParaRPr>
          </a:p>
          <a:p>
            <a:r>
              <a:rPr lang="it-IT" dirty="0">
                <a:latin typeface="Century Gothic" pitchFamily="34" charset="0"/>
              </a:rPr>
              <a:t> </a:t>
            </a:r>
          </a:p>
        </p:txBody>
      </p:sp>
      <p:pic>
        <p:nvPicPr>
          <p:cNvPr id="2" name="Immagine 4" descr="tass lens.jpg"/>
          <p:cNvPicPr>
            <a:picLocks noChangeAspect="1"/>
          </p:cNvPicPr>
          <p:nvPr/>
        </p:nvPicPr>
        <p:blipFill>
          <a:blip r:embed="rId4" cstate="print"/>
          <a:srcRect t="65721" b="6940"/>
          <a:stretch>
            <a:fillRect/>
          </a:stretch>
        </p:blipFill>
        <p:spPr bwMode="auto">
          <a:xfrm>
            <a:off x="4279316" y="3573017"/>
            <a:ext cx="4110285" cy="67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 descr="tass lens.jpg"/>
          <p:cNvPicPr>
            <a:picLocks noChangeAspect="1"/>
          </p:cNvPicPr>
          <p:nvPr/>
        </p:nvPicPr>
        <p:blipFill>
          <a:blip r:embed="rId4" cstate="print"/>
          <a:srcRect t="10983" b="58902"/>
          <a:stretch>
            <a:fillRect/>
          </a:stretch>
        </p:blipFill>
        <p:spPr bwMode="auto">
          <a:xfrm>
            <a:off x="755577" y="3570543"/>
            <a:ext cx="3744987" cy="68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>
          <a:xfrm>
            <a:off x="428625" y="214314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b="1" dirty="0">
                <a:latin typeface="+mn-lt"/>
              </a:rPr>
              <a:t>Scelta della IOL</a:t>
            </a:r>
            <a:r>
              <a:rPr lang="it-IT" dirty="0"/>
              <a:t> 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908720"/>
            <a:ext cx="4607743" cy="1379814"/>
          </a:xfrm>
        </p:spPr>
      </p:pic>
      <p:sp>
        <p:nvSpPr>
          <p:cNvPr id="25603" name="Rettangolo 4"/>
          <p:cNvSpPr>
            <a:spLocks noChangeArrowheads="1"/>
          </p:cNvSpPr>
          <p:nvPr/>
        </p:nvSpPr>
        <p:spPr bwMode="auto">
          <a:xfrm>
            <a:off x="251520" y="2420889"/>
            <a:ext cx="8568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solidFill>
                  <a:schemeClr val="tx2"/>
                </a:solidFill>
                <a:latin typeface="+mn-lt"/>
              </a:rPr>
              <a:t>Biometria ottica</a:t>
            </a:r>
            <a:r>
              <a:rPr lang="it-IT" sz="3200" b="1" dirty="0">
                <a:solidFill>
                  <a:srgbClr val="92D050"/>
                </a:solidFill>
                <a:latin typeface="+mn-lt"/>
              </a:rPr>
              <a:t> </a:t>
            </a:r>
            <a:r>
              <a:rPr lang="it-IT" sz="3200" b="1" dirty="0">
                <a:latin typeface="+mn-lt"/>
              </a:rPr>
              <a:t>( </a:t>
            </a:r>
            <a:r>
              <a:rPr lang="it-IT" sz="3200" b="1" dirty="0">
                <a:solidFill>
                  <a:srgbClr val="FFC000"/>
                </a:solidFill>
                <a:latin typeface="+mn-lt"/>
              </a:rPr>
              <a:t>IOL-Master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>
                <a:latin typeface="Century Gothic" pitchFamily="34" charset="0"/>
              </a:rPr>
              <a:t>) </a:t>
            </a:r>
            <a:r>
              <a:rPr lang="it-IT" sz="2800" b="1" dirty="0">
                <a:latin typeface="Century Gothic" pitchFamily="34" charset="0"/>
              </a:rPr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it-IT" sz="2800" dirty="0"/>
              <a:t>Maggiore risoluzione</a:t>
            </a:r>
            <a:endParaRPr lang="it-IT" sz="2800" b="1" dirty="0">
              <a:latin typeface="Century Gothic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it-IT" sz="2600" dirty="0">
                <a:latin typeface="+mn-lt"/>
              </a:rPr>
              <a:t>Assenza di artefatti da indentazione del bulbo               oculare (vs </a:t>
            </a:r>
            <a:r>
              <a:rPr lang="it-IT" sz="2800" b="1" dirty="0">
                <a:solidFill>
                  <a:srgbClr val="0070C0"/>
                </a:solidFill>
                <a:latin typeface="+mn-lt"/>
              </a:rPr>
              <a:t>US </a:t>
            </a:r>
            <a:r>
              <a:rPr lang="it-IT" sz="2800" b="1" dirty="0" err="1">
                <a:solidFill>
                  <a:srgbClr val="0070C0"/>
                </a:solidFill>
                <a:latin typeface="+mn-lt"/>
              </a:rPr>
              <a:t>biometry</a:t>
            </a:r>
            <a:r>
              <a:rPr lang="it-IT" sz="2600" dirty="0">
                <a:latin typeface="+mn-lt"/>
              </a:rPr>
              <a:t>)</a:t>
            </a:r>
          </a:p>
          <a:p>
            <a:pPr lvl="1" algn="just">
              <a:buFont typeface="Arial" pitchFamily="34" charset="0"/>
              <a:buChar char="•"/>
            </a:pPr>
            <a:r>
              <a:rPr lang="it-IT" sz="2600" dirty="0">
                <a:latin typeface="+mn-lt"/>
              </a:rPr>
              <a:t>Misurazione dell’asse AP dalla superficie anteriore della cornea fino all’EPR	   non è influenzato dalla presenza di patologie maculari come il foro e il </a:t>
            </a:r>
            <a:r>
              <a:rPr lang="it-IT" sz="2600" dirty="0" err="1">
                <a:latin typeface="+mn-lt"/>
              </a:rPr>
              <a:t>pucker</a:t>
            </a:r>
            <a:endParaRPr lang="it-IT" sz="2600" dirty="0">
              <a:latin typeface="+mn-lt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4499992" y="472514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79512" y="5877272"/>
            <a:ext cx="8712968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 err="1"/>
              <a:t>Jee</a:t>
            </a:r>
            <a:r>
              <a:rPr lang="it-IT" sz="2000" i="1" dirty="0"/>
              <a:t> D, Park YR </a:t>
            </a:r>
            <a:r>
              <a:rPr lang="it-IT" sz="2000" i="1" dirty="0" err="1"/>
              <a:t>et</a:t>
            </a:r>
            <a:r>
              <a:rPr lang="it-IT" sz="2000" i="1" dirty="0"/>
              <a:t> al. </a:t>
            </a:r>
            <a:r>
              <a:rPr lang="it-IT" sz="2000" i="1" dirty="0" err="1"/>
              <a:t>Refractive</a:t>
            </a:r>
            <a:r>
              <a:rPr lang="it-IT" sz="2000" i="1" dirty="0"/>
              <a:t> </a:t>
            </a:r>
            <a:r>
              <a:rPr lang="it-IT" sz="2000" i="1" dirty="0" err="1"/>
              <a:t>errors</a:t>
            </a:r>
            <a:r>
              <a:rPr lang="it-IT" sz="2000" i="1" dirty="0"/>
              <a:t> in high </a:t>
            </a:r>
            <a:r>
              <a:rPr lang="it-IT" sz="2000" i="1" dirty="0" err="1"/>
              <a:t>myopic</a:t>
            </a:r>
            <a:r>
              <a:rPr lang="it-IT" sz="2000" i="1" dirty="0"/>
              <a:t> </a:t>
            </a:r>
            <a:r>
              <a:rPr lang="it-IT" sz="2000" i="1" dirty="0" err="1"/>
              <a:t>eyes</a:t>
            </a:r>
            <a:r>
              <a:rPr lang="it-IT" sz="2000" i="1" dirty="0"/>
              <a:t> </a:t>
            </a:r>
            <a:r>
              <a:rPr lang="it-IT" sz="2000" i="1" dirty="0" err="1"/>
              <a:t>after</a:t>
            </a:r>
            <a:r>
              <a:rPr lang="it-IT" sz="2000" i="1" dirty="0"/>
              <a:t> </a:t>
            </a:r>
            <a:r>
              <a:rPr lang="it-IT" sz="2000" i="1" dirty="0" err="1"/>
              <a:t>phacovitrectomy</a:t>
            </a:r>
            <a:r>
              <a:rPr lang="it-IT" sz="2000" i="1" dirty="0"/>
              <a:t> </a:t>
            </a:r>
            <a:r>
              <a:rPr lang="it-IT" sz="2000" i="1" dirty="0" err="1"/>
              <a:t>for</a:t>
            </a:r>
            <a:r>
              <a:rPr lang="it-IT" sz="2000" i="1" dirty="0"/>
              <a:t> macular </a:t>
            </a:r>
            <a:r>
              <a:rPr lang="it-IT" sz="2000" i="1" dirty="0" err="1"/>
              <a:t>hole</a:t>
            </a:r>
            <a:r>
              <a:rPr lang="it-IT" sz="2000" i="1" dirty="0"/>
              <a:t>. </a:t>
            </a:r>
            <a:r>
              <a:rPr lang="it-IT" sz="2000" i="1" dirty="0" err="1"/>
              <a:t>Int</a:t>
            </a:r>
            <a:r>
              <a:rPr lang="it-IT" sz="2000" i="1" dirty="0"/>
              <a:t> J </a:t>
            </a:r>
            <a:r>
              <a:rPr lang="it-IT" sz="2000" i="1" dirty="0" err="1"/>
              <a:t>Ophthalmol</a:t>
            </a:r>
            <a:r>
              <a:rPr lang="it-IT" sz="2000" i="1" dirty="0"/>
              <a:t> </a:t>
            </a:r>
            <a:r>
              <a:rPr lang="it-IT" sz="2000" i="1" dirty="0" err="1"/>
              <a:t>Apr</a:t>
            </a:r>
            <a:r>
              <a:rPr lang="it-IT" sz="2000" i="1" dirty="0"/>
              <a:t> 2015;8(2):369-373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7395592" cy="908720"/>
          </a:xfrm>
        </p:spPr>
        <p:txBody>
          <a:bodyPr/>
          <a:lstStyle/>
          <a:p>
            <a:r>
              <a:rPr lang="it-IT" b="1" dirty="0">
                <a:latin typeface="+mn-lt"/>
              </a:rPr>
              <a:t>Scelta della IOL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49294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b="1" dirty="0"/>
              <a:t>ECOBIOMETRIA (</a:t>
            </a:r>
            <a:r>
              <a:rPr lang="it-IT" b="1" dirty="0">
                <a:solidFill>
                  <a:srgbClr val="00B0F0"/>
                </a:solidFill>
              </a:rPr>
              <a:t>US </a:t>
            </a:r>
            <a:r>
              <a:rPr lang="it-IT" b="1" dirty="0" err="1">
                <a:solidFill>
                  <a:srgbClr val="00B0F0"/>
                </a:solidFill>
              </a:rPr>
              <a:t>biometry</a:t>
            </a:r>
            <a:r>
              <a:rPr lang="it-IT" b="1" dirty="0"/>
              <a:t>)</a:t>
            </a:r>
          </a:p>
          <a:p>
            <a:r>
              <a:rPr lang="it-IT" dirty="0"/>
              <a:t>Esame a contatto con la superficie corneale o mediante dispositivo ad immersione</a:t>
            </a:r>
          </a:p>
          <a:p>
            <a:pPr>
              <a:buNone/>
            </a:pPr>
            <a:endParaRPr lang="it-IT" sz="1400" dirty="0"/>
          </a:p>
          <a:p>
            <a:pPr>
              <a:spcBef>
                <a:spcPts val="0"/>
              </a:spcBef>
            </a:pPr>
            <a:r>
              <a:rPr lang="it-IT" dirty="0"/>
              <a:t>Misura l’asse AP fino alla </a:t>
            </a:r>
            <a:r>
              <a:rPr lang="it-IT" dirty="0" err="1"/>
              <a:t>MLI</a:t>
            </a:r>
            <a:endParaRPr lang="it-IT" dirty="0"/>
          </a:p>
          <a:p>
            <a:pPr>
              <a:spcBef>
                <a:spcPts val="0"/>
              </a:spcBef>
              <a:buNone/>
            </a:pPr>
            <a:r>
              <a:rPr lang="it-IT" dirty="0"/>
              <a:t> 	(</a:t>
            </a:r>
            <a:r>
              <a:rPr lang="it-IT" u="sng" dirty="0"/>
              <a:t>Sottostimato in presenza di edema maculare </a:t>
            </a:r>
            <a:r>
              <a:rPr lang="it-IT" dirty="0"/>
              <a:t>con conseguente </a:t>
            </a:r>
            <a:r>
              <a:rPr lang="it-IT" dirty="0">
                <a:solidFill>
                  <a:srgbClr val="00B0F0"/>
                </a:solidFill>
              </a:rPr>
              <a:t>maggiore </a:t>
            </a:r>
            <a:r>
              <a:rPr lang="it-IT" dirty="0" err="1">
                <a:solidFill>
                  <a:srgbClr val="00B0F0"/>
                </a:solidFill>
              </a:rPr>
              <a:t>shift</a:t>
            </a:r>
            <a:r>
              <a:rPr lang="it-IT" dirty="0">
                <a:solidFill>
                  <a:srgbClr val="00B0F0"/>
                </a:solidFill>
              </a:rPr>
              <a:t> miopico nel postoperatorio - </a:t>
            </a:r>
            <a:r>
              <a:rPr lang="it-IT" dirty="0">
                <a:solidFill>
                  <a:srgbClr val="00B0F0"/>
                </a:solidFill>
                <a:hlinkClick r:id="rId2" action="ppaction://hlinksldjump"/>
              </a:rPr>
              <a:t>tabella 1</a:t>
            </a:r>
            <a:r>
              <a:rPr lang="it-IT" dirty="0"/>
              <a:t>)</a:t>
            </a:r>
          </a:p>
          <a:p>
            <a:pPr>
              <a:spcBef>
                <a:spcPts val="0"/>
              </a:spcBef>
              <a:buNone/>
            </a:pPr>
            <a:endParaRPr lang="it-IT" sz="1400" dirty="0"/>
          </a:p>
          <a:p>
            <a:pPr>
              <a:spcBef>
                <a:spcPts val="0"/>
              </a:spcBef>
            </a:pPr>
            <a:r>
              <a:rPr lang="it-IT" dirty="0"/>
              <a:t> L’asse AP effettivo può essere calcolato addizionando, al valore ottenuto mediante </a:t>
            </a:r>
            <a:r>
              <a:rPr lang="it-IT" dirty="0" err="1"/>
              <a:t>ecobiometria</a:t>
            </a:r>
            <a:r>
              <a:rPr lang="it-IT" dirty="0"/>
              <a:t>, il CRT ricavato dall’ OCT macula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5949280"/>
            <a:ext cx="8964488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i="1" dirty="0" err="1"/>
              <a:t>Hamoudi</a:t>
            </a:r>
            <a:r>
              <a:rPr lang="it-IT" i="1" dirty="0"/>
              <a:t> H </a:t>
            </a:r>
            <a:r>
              <a:rPr lang="it-IT" i="1" dirty="0" err="1"/>
              <a:t>et</a:t>
            </a:r>
            <a:r>
              <a:rPr lang="it-IT" i="1" dirty="0"/>
              <a:t> al. </a:t>
            </a:r>
            <a:r>
              <a:rPr lang="it-IT" i="1" dirty="0" err="1"/>
              <a:t>Refractive</a:t>
            </a:r>
            <a:r>
              <a:rPr lang="it-IT" i="1" dirty="0"/>
              <a:t> </a:t>
            </a:r>
            <a:r>
              <a:rPr lang="it-IT" i="1" dirty="0" err="1"/>
              <a:t>changes</a:t>
            </a:r>
            <a:r>
              <a:rPr lang="it-IT" i="1" dirty="0"/>
              <a:t> </a:t>
            </a:r>
            <a:r>
              <a:rPr lang="it-IT" i="1" dirty="0" err="1"/>
              <a:t>after</a:t>
            </a:r>
            <a:r>
              <a:rPr lang="it-IT" i="1" dirty="0"/>
              <a:t> </a:t>
            </a:r>
            <a:r>
              <a:rPr lang="it-IT" i="1" dirty="0" err="1"/>
              <a:t>vitrectomy</a:t>
            </a:r>
            <a:r>
              <a:rPr lang="it-IT" i="1" dirty="0"/>
              <a:t> and </a:t>
            </a:r>
            <a:r>
              <a:rPr lang="it-IT" i="1" dirty="0" err="1"/>
              <a:t>phacovitrectomy</a:t>
            </a:r>
            <a:r>
              <a:rPr lang="it-IT" i="1" dirty="0"/>
              <a:t> </a:t>
            </a:r>
            <a:r>
              <a:rPr lang="it-IT" i="1" dirty="0" err="1"/>
              <a:t>for</a:t>
            </a:r>
            <a:r>
              <a:rPr lang="it-IT" i="1" dirty="0"/>
              <a:t> macular </a:t>
            </a:r>
            <a:r>
              <a:rPr lang="it-IT" i="1" dirty="0" err="1"/>
              <a:t>hole</a:t>
            </a:r>
            <a:r>
              <a:rPr lang="it-IT" i="1" dirty="0"/>
              <a:t> and </a:t>
            </a:r>
            <a:r>
              <a:rPr lang="it-IT" i="1" dirty="0" err="1"/>
              <a:t>epiretinal</a:t>
            </a:r>
            <a:r>
              <a:rPr lang="it-IT" i="1" dirty="0"/>
              <a:t> membrane. J </a:t>
            </a:r>
            <a:r>
              <a:rPr lang="it-IT" i="1" dirty="0" err="1"/>
              <a:t>Cataract</a:t>
            </a:r>
            <a:r>
              <a:rPr lang="it-IT" i="1" dirty="0"/>
              <a:t> </a:t>
            </a:r>
            <a:r>
              <a:rPr lang="it-IT" i="1" dirty="0" err="1"/>
              <a:t>Refract</a:t>
            </a:r>
            <a:r>
              <a:rPr lang="it-IT" i="1" dirty="0"/>
              <a:t> </a:t>
            </a:r>
            <a:r>
              <a:rPr lang="it-IT" i="1" dirty="0" err="1"/>
              <a:t>Durg</a:t>
            </a:r>
            <a:r>
              <a:rPr lang="it-IT" i="1" dirty="0"/>
              <a:t> 2013;39:942-947. </a:t>
            </a:r>
            <a:r>
              <a:rPr lang="it-IT" i="1" dirty="0" err="1"/>
              <a:t>Review</a:t>
            </a:r>
            <a:endParaRPr lang="it-IT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89248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b="1" dirty="0"/>
              <a:t>Scelta della IOL-  </a:t>
            </a:r>
            <a:r>
              <a:rPr lang="it-IT" b="1" dirty="0" err="1"/>
              <a:t>Shift</a:t>
            </a:r>
            <a:r>
              <a:rPr lang="it-IT" b="1" dirty="0"/>
              <a:t> Miopico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3"/>
            <a:ext cx="8435280" cy="482453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/>
              <a:t>Aumento</a:t>
            </a:r>
            <a:r>
              <a:rPr lang="it-IT" dirty="0"/>
              <a:t> della </a:t>
            </a:r>
            <a:r>
              <a:rPr lang="it-IT" b="1" dirty="0"/>
              <a:t>profondità della CA</a:t>
            </a: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/>
              <a:t>Alterazioni</a:t>
            </a:r>
            <a:r>
              <a:rPr lang="it-IT" dirty="0"/>
              <a:t> dell’</a:t>
            </a:r>
            <a:r>
              <a:rPr lang="it-IT" b="1" dirty="0"/>
              <a:t>indice di rifrazione </a:t>
            </a:r>
            <a:r>
              <a:rPr lang="it-IT" dirty="0"/>
              <a:t>per </a:t>
            </a:r>
            <a:r>
              <a:rPr lang="it-IT" b="1" dirty="0"/>
              <a:t>rimozione del gel </a:t>
            </a:r>
            <a:r>
              <a:rPr lang="it-IT" b="1" dirty="0" err="1"/>
              <a:t>vitreale</a:t>
            </a:r>
            <a:endParaRPr lang="it-IT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/>
              <a:t>Dislocazione anteriore della IOL </a:t>
            </a:r>
            <a:r>
              <a:rPr lang="it-IT" dirty="0"/>
              <a:t>secondaria alla pressione del gas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/>
              <a:t>Patologie maculari </a:t>
            </a:r>
            <a:r>
              <a:rPr lang="it-IT" dirty="0"/>
              <a:t>(</a:t>
            </a:r>
            <a:r>
              <a:rPr lang="it-IT" dirty="0" err="1"/>
              <a:t>pucker</a:t>
            </a:r>
            <a:r>
              <a:rPr lang="it-IT" dirty="0"/>
              <a:t> maculare, </a:t>
            </a:r>
            <a:r>
              <a:rPr lang="it-IT" dirty="0" err="1"/>
              <a:t>double</a:t>
            </a:r>
            <a:r>
              <a:rPr lang="it-IT" dirty="0"/>
              <a:t> </a:t>
            </a:r>
            <a:r>
              <a:rPr lang="it-IT" dirty="0" err="1"/>
              <a:t>peak</a:t>
            </a:r>
            <a:r>
              <a:rPr lang="it-IT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Modificazione del valore dei K corneali</a:t>
            </a:r>
            <a:endParaRPr lang="it-IT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Assottigliamenti/stiramenti dello spessore sclerale (23 G)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6021288"/>
            <a:ext cx="8964488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/>
              <a:t>Kelly D </a:t>
            </a:r>
            <a:r>
              <a:rPr lang="it-IT" sz="2000" i="1" dirty="0" err="1"/>
              <a:t>et</a:t>
            </a:r>
            <a:r>
              <a:rPr lang="it-IT" sz="2000" i="1" dirty="0"/>
              <a:t> al. </a:t>
            </a:r>
            <a:r>
              <a:rPr lang="it-IT" sz="2000" i="1" dirty="0" err="1"/>
              <a:t>Myopic</a:t>
            </a:r>
            <a:r>
              <a:rPr lang="it-IT" sz="2000" i="1" dirty="0"/>
              <a:t> </a:t>
            </a:r>
            <a:r>
              <a:rPr lang="it-IT" sz="2000" i="1" dirty="0" err="1"/>
              <a:t>shift</a:t>
            </a:r>
            <a:r>
              <a:rPr lang="it-IT" sz="2000" i="1" dirty="0"/>
              <a:t> </a:t>
            </a:r>
            <a:r>
              <a:rPr lang="it-IT" sz="2000" i="1" dirty="0" err="1"/>
              <a:t>after</a:t>
            </a:r>
            <a:r>
              <a:rPr lang="it-IT" sz="2000" i="1" dirty="0"/>
              <a:t> </a:t>
            </a:r>
            <a:r>
              <a:rPr lang="it-IT" sz="2000" i="1" dirty="0" err="1"/>
              <a:t>combined</a:t>
            </a:r>
            <a:r>
              <a:rPr lang="it-IT" sz="2000" i="1" dirty="0"/>
              <a:t> </a:t>
            </a:r>
            <a:r>
              <a:rPr lang="it-IT" sz="2000" i="1" dirty="0" err="1"/>
              <a:t>phacoemulsification</a:t>
            </a:r>
            <a:r>
              <a:rPr lang="it-IT" sz="2000" i="1" dirty="0"/>
              <a:t> and </a:t>
            </a:r>
            <a:r>
              <a:rPr lang="it-IT" sz="2000" i="1" dirty="0" err="1"/>
              <a:t>vitrectomy</a:t>
            </a:r>
            <a:r>
              <a:rPr lang="it-IT" sz="2000" i="1" dirty="0"/>
              <a:t> </a:t>
            </a:r>
            <a:r>
              <a:rPr lang="it-IT" sz="2000" i="1" dirty="0" err="1"/>
              <a:t>with</a:t>
            </a:r>
            <a:r>
              <a:rPr lang="it-IT" sz="2000" i="1" dirty="0"/>
              <a:t> gas </a:t>
            </a:r>
            <a:r>
              <a:rPr lang="it-IT" sz="2000" i="1" dirty="0" err="1"/>
              <a:t>tamponade</a:t>
            </a:r>
            <a:r>
              <a:rPr lang="it-IT" sz="2000" i="1" dirty="0"/>
              <a:t>. Can J </a:t>
            </a:r>
            <a:r>
              <a:rPr lang="it-IT" sz="2000" i="1" dirty="0" err="1"/>
              <a:t>Ophthalmol</a:t>
            </a:r>
            <a:r>
              <a:rPr lang="it-IT" sz="2000" i="1" dirty="0"/>
              <a:t> 2008;43:581-3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37995</TotalTime>
  <Words>1135</Words>
  <Application>Microsoft Macintosh PowerPoint</Application>
  <PresentationFormat>Presentazione su schermo (4:3)</PresentationFormat>
  <Paragraphs>188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Franklin Gothic Book</vt:lpstr>
      <vt:lpstr>Wingdings</vt:lpstr>
      <vt:lpstr>Wingdings 2</vt:lpstr>
      <vt:lpstr>Tecnologia</vt:lpstr>
      <vt:lpstr> Impianto di IOL:  immediato o differito?   Giorgio Tassinari</vt:lpstr>
      <vt:lpstr>Presentazione standard di PowerPoint</vt:lpstr>
      <vt:lpstr>Scelta della IOL</vt:lpstr>
      <vt:lpstr>Svantaggi della IOL in silicone</vt:lpstr>
      <vt:lpstr>Scelta della IOL</vt:lpstr>
      <vt:lpstr>Scelta della IOL- Tassignon lens /BIL®</vt:lpstr>
      <vt:lpstr>Scelta della IOL </vt:lpstr>
      <vt:lpstr>Scelta della IOL</vt:lpstr>
      <vt:lpstr>Scelta della IOL-  Shift Miopico</vt:lpstr>
      <vt:lpstr>TIMING impianto di IOL</vt:lpstr>
      <vt:lpstr>PHACOVITRECTOMY</vt:lpstr>
      <vt:lpstr>Razionale della chirurgia combinata : </vt:lpstr>
      <vt:lpstr>Fattori di rischio per lo sviluppo di cataratta </vt:lpstr>
      <vt:lpstr>PHACOVITRECTOMY</vt:lpstr>
      <vt:lpstr>Altri svantaggi ONE STEP procedure</vt:lpstr>
      <vt:lpstr>PHACOVITRECTOMY</vt:lpstr>
      <vt:lpstr>TWO-STEP procedure: </vt:lpstr>
      <vt:lpstr>INDICAZIONI  ALLA VITRECTOMIA</vt:lpstr>
      <vt:lpstr>BCVA  a confronto nelle diverse patologie  </vt:lpstr>
      <vt:lpstr>COMPLICANZE POST-OPERATORIE</vt:lpstr>
      <vt:lpstr>ESSUDAZIONE FIBRINOSA IN CA unica complicanza statisticamente significativa</vt:lpstr>
      <vt:lpstr>Presentazione standard di PowerPoint</vt:lpstr>
      <vt:lpstr>CONCLUSIONI</vt:lpstr>
      <vt:lpstr>Impianto di IOL:  immediato o differito?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loryball</dc:creator>
  <cp:lastModifiedBy>Paolo Tassinari</cp:lastModifiedBy>
  <cp:revision>853</cp:revision>
  <dcterms:created xsi:type="dcterms:W3CDTF">2013-07-24T14:27:43Z</dcterms:created>
  <dcterms:modified xsi:type="dcterms:W3CDTF">2019-07-12T19:10:13Z</dcterms:modified>
</cp:coreProperties>
</file>