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28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4" r:id="rId17"/>
    <p:sldId id="267" r:id="rId18"/>
    <p:sldId id="268" r:id="rId19"/>
    <p:sldId id="269" r:id="rId20"/>
    <p:sldId id="270" r:id="rId21"/>
    <p:sldId id="279" r:id="rId22"/>
    <p:sldId id="271" r:id="rId23"/>
    <p:sldId id="285" r:id="rId24"/>
    <p:sldId id="272" r:id="rId25"/>
    <p:sldId id="283" r:id="rId26"/>
    <p:sldId id="274" r:id="rId27"/>
    <p:sldId id="275" r:id="rId28"/>
    <p:sldId id="276" r:id="rId29"/>
    <p:sldId id="278" r:id="rId30"/>
    <p:sldId id="280" r:id="rId31"/>
    <p:sldId id="281" r:id="rId32"/>
    <p:sldId id="286" r:id="rId33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7211" autoAdjust="0"/>
  </p:normalViewPr>
  <p:slideViewPr>
    <p:cSldViewPr snapToGrid="0">
      <p:cViewPr varScale="1">
        <p:scale>
          <a:sx n="94" d="100"/>
          <a:sy n="94" d="100"/>
        </p:scale>
        <p:origin x="15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noProof="0"/>
              <a:t>Fai clic per modificare il formato delle note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hdr"/>
          </p:nvPr>
        </p:nvSpPr>
        <p:spPr>
          <a:xfrm>
            <a:off x="1511300" y="5880100"/>
            <a:ext cx="6048375" cy="4811713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&lt;intestazione&gt;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&lt;data/ora&gt;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&lt;piè di pagina&gt;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4278313" y="0"/>
            <a:ext cx="3281362" cy="534988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9CB441B-0967-4428-8EB7-635A969EB1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738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spc="-1">
                <a:solidFill>
                  <a:srgbClr val="000000"/>
                </a:solidFill>
                <a:latin typeface="Times New Roman PS"/>
              </a:rPr>
              <a:t>The removal of the ILM during MH surgery as a means to improve both anatomical and functional success was first described by Eckardt et al in 1997.</a:t>
            </a:r>
            <a:r>
              <a:rPr lang="it-IT" sz="500" spc="-1">
                <a:solidFill>
                  <a:srgbClr val="000000"/>
                </a:solidFill>
                <a:latin typeface="Times New Roman PS"/>
              </a:rPr>
              <a:t>67 </a:t>
            </a:r>
            <a:r>
              <a:rPr lang="it-IT" sz="2000" spc="-1">
                <a:solidFill>
                  <a:srgbClr val="000000"/>
                </a:solidFill>
                <a:latin typeface="Times New Roman PS"/>
              </a:rPr>
              <a:t>Using ILM peeling, they described an anatomical success rate of 92% with an equally good functional success rate of 77%, and the procedure was quickly adopted.</a:t>
            </a:r>
            <a:endParaRPr lang="it-IT" sz="2000" spc="-1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spc="-1"/>
          </a:p>
        </p:txBody>
      </p:sp>
      <p:sp>
        <p:nvSpPr>
          <p:cNvPr id="261" name="TextShape 2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E681AD1-176C-471C-AECA-83E0B47B7CEA}" type="slidenum">
              <a:rPr lang="it-IT" sz="1200" spc="-1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it-IT" sz="1200" spc="-1"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000000"/>
                </a:solidFill>
              </a:rPr>
              <a:t>The </a:t>
            </a:r>
            <a:r>
              <a:rPr lang="it-IT" spc="-1" dirty="0" err="1">
                <a:solidFill>
                  <a:srgbClr val="000000"/>
                </a:solidFill>
              </a:rPr>
              <a:t>clinical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implications</a:t>
            </a:r>
            <a:r>
              <a:rPr lang="it-IT" spc="-1" dirty="0">
                <a:solidFill>
                  <a:srgbClr val="000000"/>
                </a:solidFill>
              </a:rPr>
              <a:t> of the </a:t>
            </a:r>
            <a:r>
              <a:rPr lang="it-IT" spc="-1" dirty="0" err="1">
                <a:solidFill>
                  <a:srgbClr val="000000"/>
                </a:solidFill>
              </a:rPr>
              <a:t>excessive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loss</a:t>
            </a:r>
            <a:r>
              <a:rPr lang="it-IT" spc="-1" dirty="0">
                <a:solidFill>
                  <a:srgbClr val="000000"/>
                </a:solidFill>
              </a:rPr>
              <a:t> of ILM are </a:t>
            </a:r>
            <a:r>
              <a:rPr lang="it-IT" spc="-1" dirty="0" err="1">
                <a:solidFill>
                  <a:srgbClr val="000000"/>
                </a:solidFill>
              </a:rPr>
              <a:t>not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well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understood</a:t>
            </a:r>
            <a:r>
              <a:rPr lang="it-IT" spc="-1" dirty="0">
                <a:solidFill>
                  <a:srgbClr val="000000"/>
                </a:solidFill>
              </a:rPr>
              <a:t>, </a:t>
            </a:r>
            <a:r>
              <a:rPr lang="it-IT" spc="-1" dirty="0" err="1">
                <a:solidFill>
                  <a:srgbClr val="000000"/>
                </a:solidFill>
              </a:rPr>
              <a:t>but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there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is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evidence</a:t>
            </a:r>
            <a:r>
              <a:rPr lang="it-IT" spc="-1" dirty="0">
                <a:solidFill>
                  <a:srgbClr val="000000"/>
                </a:solidFill>
              </a:rPr>
              <a:t> of </a:t>
            </a:r>
            <a:r>
              <a:rPr lang="it-IT" spc="-1" dirty="0" err="1">
                <a:solidFill>
                  <a:srgbClr val="000000"/>
                </a:solidFill>
              </a:rPr>
              <a:t>anatomical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changes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during</a:t>
            </a:r>
            <a:r>
              <a:rPr lang="it-IT" spc="-1" dirty="0">
                <a:solidFill>
                  <a:srgbClr val="000000"/>
                </a:solidFill>
              </a:rPr>
              <a:t> follow-up </a:t>
            </a:r>
            <a:r>
              <a:rPr lang="it-IT" spc="-1" dirty="0" err="1">
                <a:solidFill>
                  <a:srgbClr val="000000"/>
                </a:solidFill>
              </a:rPr>
              <a:t>like</a:t>
            </a:r>
            <a:r>
              <a:rPr lang="it-IT" spc="-1" dirty="0">
                <a:solidFill>
                  <a:srgbClr val="000000"/>
                </a:solidFill>
              </a:rPr>
              <a:t> progressive </a:t>
            </a:r>
            <a:r>
              <a:rPr lang="it-IT" spc="-1" dirty="0" err="1">
                <a:solidFill>
                  <a:srgbClr val="000000"/>
                </a:solidFill>
              </a:rPr>
              <a:t>dissociation</a:t>
            </a:r>
            <a:r>
              <a:rPr lang="it-IT" spc="-1" dirty="0">
                <a:solidFill>
                  <a:srgbClr val="000000"/>
                </a:solidFill>
              </a:rPr>
              <a:t> of </a:t>
            </a:r>
            <a:r>
              <a:rPr lang="it-IT" spc="-1" dirty="0" err="1">
                <a:solidFill>
                  <a:srgbClr val="000000"/>
                </a:solidFill>
              </a:rPr>
              <a:t>optic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nerve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fiber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layer</a:t>
            </a:r>
            <a:r>
              <a:rPr lang="it-IT" spc="-1" dirty="0">
                <a:solidFill>
                  <a:srgbClr val="000000"/>
                </a:solidFill>
              </a:rPr>
              <a:t>, a </a:t>
            </a:r>
            <a:r>
              <a:rPr lang="it-IT" spc="-1" dirty="0" err="1">
                <a:solidFill>
                  <a:srgbClr val="000000"/>
                </a:solidFill>
              </a:rPr>
              <a:t>decrease</a:t>
            </a:r>
            <a:r>
              <a:rPr lang="it-IT" spc="-1" dirty="0">
                <a:solidFill>
                  <a:srgbClr val="000000"/>
                </a:solidFill>
              </a:rPr>
              <a:t> of the </a:t>
            </a:r>
            <a:r>
              <a:rPr lang="it-IT" spc="-1" dirty="0" err="1">
                <a:solidFill>
                  <a:srgbClr val="000000"/>
                </a:solidFill>
              </a:rPr>
              <a:t>papillomacular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distance</a:t>
            </a:r>
            <a:r>
              <a:rPr lang="it-IT" spc="-1" dirty="0">
                <a:solidFill>
                  <a:srgbClr val="000000"/>
                </a:solidFill>
              </a:rPr>
              <a:t> and </a:t>
            </a:r>
            <a:r>
              <a:rPr lang="it-IT" spc="-1" dirty="0" err="1">
                <a:solidFill>
                  <a:srgbClr val="000000"/>
                </a:solidFill>
              </a:rPr>
              <a:t>asymmetric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displacement</a:t>
            </a:r>
            <a:r>
              <a:rPr lang="it-IT" spc="-1" dirty="0">
                <a:solidFill>
                  <a:srgbClr val="000000"/>
                </a:solidFill>
              </a:rPr>
              <a:t> of the macula [5, 10–13]. </a:t>
            </a:r>
            <a:r>
              <a:rPr lang="it-IT" spc="-1" dirty="0" err="1">
                <a:solidFill>
                  <a:srgbClr val="000000"/>
                </a:solidFill>
              </a:rPr>
              <a:t>Moreover</a:t>
            </a:r>
            <a:r>
              <a:rPr lang="it-IT" spc="-1" dirty="0">
                <a:solidFill>
                  <a:srgbClr val="000000"/>
                </a:solidFill>
              </a:rPr>
              <a:t>, </a:t>
            </a:r>
            <a:r>
              <a:rPr lang="it-IT" spc="-1" dirty="0" err="1">
                <a:solidFill>
                  <a:srgbClr val="000000"/>
                </a:solidFill>
              </a:rPr>
              <a:t>those</a:t>
            </a:r>
            <a:r>
              <a:rPr lang="it-IT" spc="-1" dirty="0">
                <a:solidFill>
                  <a:srgbClr val="000000"/>
                </a:solidFill>
              </a:rPr>
              <a:t> large macular </a:t>
            </a:r>
            <a:r>
              <a:rPr lang="it-IT" spc="-1" dirty="0" err="1">
                <a:solidFill>
                  <a:srgbClr val="000000"/>
                </a:solidFill>
              </a:rPr>
              <a:t>holes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that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have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ended</a:t>
            </a:r>
            <a:r>
              <a:rPr lang="it-IT" spc="-1" dirty="0">
                <a:solidFill>
                  <a:srgbClr val="000000"/>
                </a:solidFill>
              </a:rPr>
              <a:t> up </a:t>
            </a:r>
            <a:r>
              <a:rPr lang="it-IT" spc="-1" dirty="0" err="1">
                <a:solidFill>
                  <a:srgbClr val="000000"/>
                </a:solidFill>
              </a:rPr>
              <a:t>achieving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closure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after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conventional</a:t>
            </a:r>
            <a:r>
              <a:rPr lang="it-IT" spc="-1" dirty="0">
                <a:solidFill>
                  <a:srgbClr val="000000"/>
                </a:solidFill>
              </a:rPr>
              <a:t> ILM peeling are more prone to display a V-</a:t>
            </a:r>
            <a:r>
              <a:rPr lang="it-IT" spc="-1" dirty="0" err="1">
                <a:solidFill>
                  <a:srgbClr val="000000"/>
                </a:solidFill>
              </a:rPr>
              <a:t>shape</a:t>
            </a:r>
            <a:r>
              <a:rPr lang="it-IT" spc="-1" dirty="0">
                <a:solidFill>
                  <a:srgbClr val="000000"/>
                </a:solidFill>
              </a:rPr>
              <a:t>, W-</a:t>
            </a:r>
            <a:r>
              <a:rPr lang="it-IT" spc="-1" dirty="0" err="1">
                <a:solidFill>
                  <a:srgbClr val="000000"/>
                </a:solidFill>
              </a:rPr>
              <a:t>shape</a:t>
            </a:r>
            <a:r>
              <a:rPr lang="it-IT" spc="-1" dirty="0">
                <a:solidFill>
                  <a:srgbClr val="000000"/>
                </a:solidFill>
              </a:rPr>
              <a:t> or a </a:t>
            </a:r>
            <a:r>
              <a:rPr lang="it-IT" spc="-1" dirty="0" err="1">
                <a:solidFill>
                  <a:srgbClr val="000000"/>
                </a:solidFill>
              </a:rPr>
              <a:t>flat</a:t>
            </a:r>
            <a:r>
              <a:rPr lang="it-IT" spc="-1" dirty="0">
                <a:solidFill>
                  <a:srgbClr val="000000"/>
                </a:solidFill>
              </a:rPr>
              <a:t>/open (</a:t>
            </a:r>
            <a:r>
              <a:rPr lang="it-IT" spc="-1" dirty="0" err="1">
                <a:solidFill>
                  <a:srgbClr val="000000"/>
                </a:solidFill>
              </a:rPr>
              <a:t>flat</a:t>
            </a:r>
            <a:r>
              <a:rPr lang="it-IT" spc="-1" dirty="0">
                <a:solidFill>
                  <a:srgbClr val="000000"/>
                </a:solidFill>
              </a:rPr>
              <a:t> macular </a:t>
            </a:r>
            <a:r>
              <a:rPr lang="it-IT" spc="-1" dirty="0" err="1">
                <a:solidFill>
                  <a:srgbClr val="000000"/>
                </a:solidFill>
              </a:rPr>
              <a:t>hole</a:t>
            </a:r>
            <a:r>
              <a:rPr lang="it-IT" spc="-1" dirty="0">
                <a:solidFill>
                  <a:srgbClr val="000000"/>
                </a:solidFill>
              </a:rPr>
              <a:t> with bare </a:t>
            </a:r>
            <a:r>
              <a:rPr lang="it-IT" spc="-1" dirty="0" err="1">
                <a:solidFill>
                  <a:srgbClr val="000000"/>
                </a:solidFill>
              </a:rPr>
              <a:t>retinal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pigment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epithelium</a:t>
            </a:r>
            <a:r>
              <a:rPr lang="it-IT" spc="-1" dirty="0">
                <a:solidFill>
                  <a:srgbClr val="000000"/>
                </a:solidFill>
              </a:rPr>
              <a:t>) </a:t>
            </a:r>
            <a:r>
              <a:rPr lang="it-IT" spc="-1" dirty="0" err="1">
                <a:solidFill>
                  <a:srgbClr val="000000"/>
                </a:solidFill>
              </a:rPr>
              <a:t>closure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type</a:t>
            </a:r>
            <a:r>
              <a:rPr lang="it-IT" spc="-1" dirty="0">
                <a:solidFill>
                  <a:srgbClr val="000000"/>
                </a:solidFill>
              </a:rPr>
              <a:t> pattern.</a:t>
            </a:r>
            <a:endParaRPr lang="it-IT" spc="-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 err="1">
                <a:solidFill>
                  <a:srgbClr val="000000"/>
                </a:solidFill>
              </a:rPr>
              <a:t>Despite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being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considered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as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favorable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closure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patterns</a:t>
            </a:r>
            <a:r>
              <a:rPr lang="it-IT" spc="-1" dirty="0">
                <a:solidFill>
                  <a:srgbClr val="000000"/>
                </a:solidFill>
              </a:rPr>
              <a:t>, </a:t>
            </a:r>
            <a:r>
              <a:rPr lang="it-IT" spc="-1" dirty="0" err="1">
                <a:solidFill>
                  <a:srgbClr val="000000"/>
                </a:solidFill>
              </a:rPr>
              <a:t>they</a:t>
            </a:r>
            <a:r>
              <a:rPr lang="it-IT" spc="-1" dirty="0">
                <a:solidFill>
                  <a:srgbClr val="000000"/>
                </a:solidFill>
              </a:rPr>
              <a:t> are </a:t>
            </a:r>
            <a:r>
              <a:rPr lang="it-IT" spc="-1" dirty="0" err="1">
                <a:solidFill>
                  <a:srgbClr val="000000"/>
                </a:solidFill>
              </a:rPr>
              <a:t>usually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associated</a:t>
            </a:r>
            <a:r>
              <a:rPr lang="it-IT" spc="-1" dirty="0">
                <a:solidFill>
                  <a:srgbClr val="000000"/>
                </a:solidFill>
              </a:rPr>
              <a:t> with </a:t>
            </a:r>
            <a:r>
              <a:rPr lang="it-IT" spc="-1" dirty="0" err="1">
                <a:solidFill>
                  <a:srgbClr val="000000"/>
                </a:solidFill>
              </a:rPr>
              <a:t>persistent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loss</a:t>
            </a:r>
            <a:r>
              <a:rPr lang="it-IT" spc="-1" dirty="0">
                <a:solidFill>
                  <a:srgbClr val="000000"/>
                </a:solidFill>
              </a:rPr>
              <a:t> of </a:t>
            </a:r>
            <a:r>
              <a:rPr lang="it-IT" spc="-1" dirty="0" err="1">
                <a:solidFill>
                  <a:srgbClr val="000000"/>
                </a:solidFill>
              </a:rPr>
              <a:t>photoreceptors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layer</a:t>
            </a:r>
            <a:r>
              <a:rPr lang="it-IT" spc="-1" dirty="0">
                <a:solidFill>
                  <a:srgbClr val="000000"/>
                </a:solidFill>
              </a:rPr>
              <a:t> (</a:t>
            </a:r>
            <a:r>
              <a:rPr lang="it-IT" spc="-1" dirty="0" err="1">
                <a:solidFill>
                  <a:srgbClr val="000000"/>
                </a:solidFill>
              </a:rPr>
              <a:t>irregularities</a:t>
            </a:r>
            <a:r>
              <a:rPr lang="it-IT" spc="-1" dirty="0">
                <a:solidFill>
                  <a:srgbClr val="000000"/>
                </a:solidFill>
              </a:rPr>
              <a:t>), </a:t>
            </a:r>
            <a:r>
              <a:rPr lang="it-IT" spc="-1" dirty="0" err="1">
                <a:solidFill>
                  <a:srgbClr val="000000"/>
                </a:solidFill>
              </a:rPr>
              <a:t>retinal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pigment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epithelium</a:t>
            </a:r>
            <a:endParaRPr lang="it-IT" spc="-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 err="1">
                <a:solidFill>
                  <a:srgbClr val="000000"/>
                </a:solidFill>
              </a:rPr>
              <a:t>defects</a:t>
            </a:r>
            <a:r>
              <a:rPr lang="it-IT" spc="-1" dirty="0">
                <a:solidFill>
                  <a:srgbClr val="000000"/>
                </a:solidFill>
              </a:rPr>
              <a:t>, and </a:t>
            </a:r>
            <a:r>
              <a:rPr lang="it-IT" spc="-1" dirty="0" err="1">
                <a:solidFill>
                  <a:srgbClr val="000000"/>
                </a:solidFill>
              </a:rPr>
              <a:t>foveal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tissue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loss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that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correlates</a:t>
            </a:r>
            <a:r>
              <a:rPr lang="it-IT" spc="-1" dirty="0">
                <a:solidFill>
                  <a:srgbClr val="000000"/>
                </a:solidFill>
              </a:rPr>
              <a:t> with </a:t>
            </a:r>
            <a:r>
              <a:rPr lang="it-IT" spc="-1" dirty="0" err="1">
                <a:solidFill>
                  <a:srgbClr val="000000"/>
                </a:solidFill>
              </a:rPr>
              <a:t>poorer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visual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recovery</a:t>
            </a:r>
            <a:r>
              <a:rPr lang="it-IT" spc="-1" dirty="0">
                <a:solidFill>
                  <a:srgbClr val="000000"/>
                </a:solidFill>
              </a:rPr>
              <a:t> and </a:t>
            </a:r>
            <a:r>
              <a:rPr lang="it-IT" spc="-1" dirty="0" err="1">
                <a:solidFill>
                  <a:srgbClr val="000000"/>
                </a:solidFill>
              </a:rPr>
              <a:t>frequent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need</a:t>
            </a:r>
            <a:r>
              <a:rPr lang="it-IT" spc="-1" dirty="0">
                <a:solidFill>
                  <a:srgbClr val="000000"/>
                </a:solidFill>
              </a:rPr>
              <a:t> of </a:t>
            </a:r>
            <a:r>
              <a:rPr lang="it-IT" spc="-1" dirty="0" err="1">
                <a:solidFill>
                  <a:srgbClr val="000000"/>
                </a:solidFill>
              </a:rPr>
              <a:t>reoperations</a:t>
            </a:r>
            <a:endParaRPr lang="it-IT" spc="-1" dirty="0"/>
          </a:p>
        </p:txBody>
      </p:sp>
      <p:sp>
        <p:nvSpPr>
          <p:cNvPr id="263" name="TextShape 2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55E8848-FCBF-4DE6-8B29-840945DB5764}" type="slidenum">
              <a:rPr lang="it-IT" sz="1200" spc="-1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it-IT" sz="1200" spc="-1"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spc="-1" dirty="0" err="1"/>
              <a:t>However</a:t>
            </a:r>
            <a:r>
              <a:rPr lang="it-IT" sz="2000" spc="-1" dirty="0"/>
              <a:t>, </a:t>
            </a:r>
            <a:r>
              <a:rPr lang="it-IT" sz="2000" spc="-1" dirty="0" err="1"/>
              <a:t>harvesting</a:t>
            </a:r>
            <a:r>
              <a:rPr lang="it-IT" sz="2000" spc="-1" dirty="0"/>
              <a:t> ILM </a:t>
            </a:r>
            <a:r>
              <a:rPr lang="it-IT" sz="2000" spc="-1" dirty="0" err="1"/>
              <a:t>tissue</a:t>
            </a:r>
            <a:r>
              <a:rPr lang="it-IT" sz="2000" spc="-1" dirty="0"/>
              <a:t> for an </a:t>
            </a:r>
            <a:r>
              <a:rPr lang="it-IT" sz="2000" spc="-1" dirty="0" err="1"/>
              <a:t>autologous</a:t>
            </a:r>
            <a:r>
              <a:rPr lang="it-IT" sz="2000" spc="-1" dirty="0"/>
              <a:t> flap in the </a:t>
            </a:r>
            <a:r>
              <a:rPr lang="it-IT" sz="2000" spc="-1" dirty="0" err="1"/>
              <a:t>peripheral</a:t>
            </a:r>
            <a:r>
              <a:rPr lang="it-IT" sz="2000" spc="-1" dirty="0"/>
              <a:t> macula </a:t>
            </a:r>
            <a:r>
              <a:rPr lang="it-IT" sz="2000" spc="-1" dirty="0" err="1"/>
              <a:t>is</a:t>
            </a:r>
            <a:r>
              <a:rPr lang="it-IT" sz="2000" spc="-1" dirty="0"/>
              <a:t> </a:t>
            </a:r>
            <a:r>
              <a:rPr lang="it-IT" sz="2000" spc="-1" dirty="0" err="1"/>
              <a:t>challenging</a:t>
            </a:r>
            <a:r>
              <a:rPr lang="it-IT" sz="2000" spc="-1" dirty="0"/>
              <a:t> in </a:t>
            </a:r>
            <a:r>
              <a:rPr lang="it-IT" sz="2000" spc="-1" dirty="0" err="1"/>
              <a:t>myopic</a:t>
            </a:r>
            <a:r>
              <a:rPr lang="it-IT" sz="2000" spc="-1" dirty="0"/>
              <a:t> MH be cause of the </a:t>
            </a:r>
            <a:r>
              <a:rPr lang="it-IT" sz="2000" spc="-1" dirty="0" err="1"/>
              <a:t>often</a:t>
            </a:r>
            <a:r>
              <a:rPr lang="it-IT" sz="2000" spc="-1" dirty="0"/>
              <a:t> </a:t>
            </a:r>
            <a:r>
              <a:rPr lang="it-IT" sz="2000" spc="-1" dirty="0" err="1"/>
              <a:t>concomitant</a:t>
            </a:r>
            <a:r>
              <a:rPr lang="it-IT" sz="2000" spc="-1" dirty="0"/>
              <a:t> </a:t>
            </a:r>
            <a:r>
              <a:rPr lang="it-IT" sz="2000" spc="-1" dirty="0" err="1"/>
              <a:t>posterior</a:t>
            </a:r>
            <a:r>
              <a:rPr lang="it-IT" sz="2000" spc="-1" dirty="0"/>
              <a:t> </a:t>
            </a:r>
            <a:r>
              <a:rPr lang="it-IT" sz="2000" spc="-1" dirty="0" err="1"/>
              <a:t>staphyloma</a:t>
            </a:r>
            <a:r>
              <a:rPr lang="it-IT" sz="2000" spc="-1" dirty="0"/>
              <a:t>, </a:t>
            </a:r>
            <a:r>
              <a:rPr lang="it-IT" sz="2000" spc="-1" dirty="0" err="1"/>
              <a:t>chorioretinal</a:t>
            </a:r>
            <a:r>
              <a:rPr lang="it-IT" sz="2000" spc="-1" dirty="0"/>
              <a:t> </a:t>
            </a:r>
            <a:r>
              <a:rPr lang="it-IT" sz="2000" spc="-1" dirty="0" err="1"/>
              <a:t>atrophy</a:t>
            </a:r>
            <a:r>
              <a:rPr lang="it-IT" sz="2000" spc="-1" dirty="0"/>
              <a:t>, and </a:t>
            </a:r>
            <a:r>
              <a:rPr lang="it-IT" sz="2000" spc="-1" dirty="0" err="1"/>
              <a:t>poor</a:t>
            </a:r>
            <a:r>
              <a:rPr lang="it-IT" sz="2000" spc="-1" dirty="0"/>
              <a:t> </a:t>
            </a:r>
            <a:r>
              <a:rPr lang="it-IT" sz="2000" spc="-1" dirty="0" err="1"/>
              <a:t>staining</a:t>
            </a:r>
            <a:r>
              <a:rPr lang="it-IT" sz="2000" spc="-1" dirty="0"/>
              <a:t> of ILM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spc="-1" dirty="0" err="1"/>
              <a:t>Although</a:t>
            </a:r>
            <a:r>
              <a:rPr lang="it-IT" sz="2000" spc="-1" dirty="0"/>
              <a:t> the </a:t>
            </a:r>
            <a:r>
              <a:rPr lang="it-IT" sz="2000" spc="-1" dirty="0" err="1"/>
              <a:t>exactmechanismremains</a:t>
            </a:r>
            <a:r>
              <a:rPr lang="it-IT" sz="2000" spc="-1" dirty="0"/>
              <a:t> </a:t>
            </a:r>
            <a:r>
              <a:rPr lang="it-IT" sz="2000" spc="-1" dirty="0" err="1"/>
              <a:t>unknown</a:t>
            </a:r>
            <a:r>
              <a:rPr lang="it-IT" sz="2000" spc="-1" dirty="0"/>
              <a:t>, </a:t>
            </a:r>
            <a:r>
              <a:rPr lang="it-IT" sz="2000" spc="-1" dirty="0" err="1"/>
              <a:t>inverted</a:t>
            </a:r>
            <a:r>
              <a:rPr lang="it-IT" sz="2000" spc="-1" dirty="0"/>
              <a:t> and </a:t>
            </a:r>
            <a:r>
              <a:rPr lang="it-IT" sz="2000" spc="-1" dirty="0" err="1"/>
              <a:t>autologous</a:t>
            </a:r>
            <a:r>
              <a:rPr lang="it-IT" sz="2000" spc="-1" dirty="0"/>
              <a:t> ILM flaps are </a:t>
            </a:r>
            <a:r>
              <a:rPr lang="it-IT" sz="2000" spc="-1" dirty="0" err="1"/>
              <a:t>thought</a:t>
            </a:r>
            <a:r>
              <a:rPr lang="it-IT" sz="2000" spc="-1" dirty="0"/>
              <a:t> to </a:t>
            </a:r>
            <a:r>
              <a:rPr lang="it-IT" sz="2000" spc="-1" dirty="0" err="1"/>
              <a:t>act</a:t>
            </a:r>
            <a:r>
              <a:rPr lang="it-IT" sz="2000" spc="-1" dirty="0"/>
              <a:t> </a:t>
            </a:r>
            <a:r>
              <a:rPr lang="it-IT" sz="2000" spc="-1" dirty="0" err="1"/>
              <a:t>as</a:t>
            </a:r>
            <a:r>
              <a:rPr lang="it-IT" sz="2000" spc="-1" dirty="0"/>
              <a:t> a </a:t>
            </a:r>
            <a:r>
              <a:rPr lang="it-IT" sz="2000" spc="-1" dirty="0" err="1"/>
              <a:t>scaffold</a:t>
            </a:r>
            <a:r>
              <a:rPr lang="it-IT" sz="2000" spc="-1" dirty="0"/>
              <a:t> for the </a:t>
            </a:r>
            <a:r>
              <a:rPr lang="it-IT" sz="2000" spc="-1" dirty="0" err="1"/>
              <a:t>proliferation</a:t>
            </a:r>
            <a:r>
              <a:rPr lang="it-IT" sz="2000" spc="-1" dirty="0"/>
              <a:t> of </a:t>
            </a:r>
            <a:r>
              <a:rPr lang="it-IT" sz="2000" spc="-1" dirty="0" err="1"/>
              <a:t>glial</a:t>
            </a:r>
            <a:r>
              <a:rPr lang="it-IT" sz="2000" spc="-1" dirty="0"/>
              <a:t> </a:t>
            </a:r>
            <a:r>
              <a:rPr lang="it-IT" sz="2000" spc="-1" dirty="0" err="1"/>
              <a:t>cells</a:t>
            </a:r>
            <a:r>
              <a:rPr lang="it-IT" sz="2000" spc="-1" dirty="0"/>
              <a:t> </a:t>
            </a:r>
            <a:r>
              <a:rPr lang="it-IT" sz="2000" spc="-1" dirty="0" err="1"/>
              <a:t>thus</a:t>
            </a:r>
            <a:r>
              <a:rPr lang="it-IT" sz="2000" spc="-1" dirty="0"/>
              <a:t> </a:t>
            </a:r>
            <a:r>
              <a:rPr lang="it-IT" sz="2000" spc="-1" dirty="0" err="1"/>
              <a:t>allowing</a:t>
            </a:r>
            <a:r>
              <a:rPr lang="it-IT" sz="2000" spc="-1" dirty="0"/>
              <a:t> </a:t>
            </a:r>
            <a:r>
              <a:rPr lang="it-IT" sz="2000" spc="-1" dirty="0" err="1"/>
              <a:t>closure</a:t>
            </a:r>
            <a:r>
              <a:rPr lang="it-IT" sz="2000" spc="-1" dirty="0"/>
              <a:t> of MH. </a:t>
            </a:r>
            <a:r>
              <a:rPr lang="it-IT" spc="-1" dirty="0">
                <a:solidFill>
                  <a:srgbClr val="000000"/>
                </a:solidFill>
              </a:rPr>
              <a:t>the </a:t>
            </a:r>
            <a:r>
              <a:rPr lang="it-IT" spc="-1" dirty="0" err="1">
                <a:solidFill>
                  <a:srgbClr val="000000"/>
                </a:solidFill>
              </a:rPr>
              <a:t>neurosensory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retinal</a:t>
            </a:r>
            <a:r>
              <a:rPr lang="it-IT" spc="-1" dirty="0">
                <a:solidFill>
                  <a:srgbClr val="000000"/>
                </a:solidFill>
              </a:rPr>
              <a:t> free flap first </a:t>
            </a:r>
            <a:r>
              <a:rPr lang="it-IT" spc="-1" dirty="0" err="1">
                <a:solidFill>
                  <a:srgbClr val="000000"/>
                </a:solidFill>
              </a:rPr>
              <a:t>serves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as</a:t>
            </a:r>
            <a:r>
              <a:rPr lang="it-IT" spc="-1" dirty="0">
                <a:solidFill>
                  <a:srgbClr val="000000"/>
                </a:solidFill>
              </a:rPr>
              <a:t> a </a:t>
            </a:r>
            <a:r>
              <a:rPr lang="it-IT" spc="-1" dirty="0" err="1">
                <a:solidFill>
                  <a:srgbClr val="000000"/>
                </a:solidFill>
              </a:rPr>
              <a:t>scaffold</a:t>
            </a:r>
            <a:r>
              <a:rPr lang="it-IT" spc="-1" dirty="0">
                <a:solidFill>
                  <a:srgbClr val="000000"/>
                </a:solidFill>
              </a:rPr>
              <a:t> and </a:t>
            </a:r>
            <a:r>
              <a:rPr lang="it-IT" spc="-1" dirty="0" err="1">
                <a:solidFill>
                  <a:srgbClr val="000000"/>
                </a:solidFill>
              </a:rPr>
              <a:t>second,by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secluding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communication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between</a:t>
            </a:r>
            <a:r>
              <a:rPr lang="it-IT" spc="-1" dirty="0">
                <a:solidFill>
                  <a:srgbClr val="000000"/>
                </a:solidFill>
              </a:rPr>
              <a:t> the </a:t>
            </a:r>
            <a:r>
              <a:rPr lang="it-IT" spc="-1" dirty="0" err="1">
                <a:solidFill>
                  <a:srgbClr val="000000"/>
                </a:solidFill>
              </a:rPr>
              <a:t>vitreous</a:t>
            </a:r>
            <a:r>
              <a:rPr lang="it-IT" spc="-1" dirty="0">
                <a:solidFill>
                  <a:srgbClr val="000000"/>
                </a:solidFill>
              </a:rPr>
              <a:t> and </a:t>
            </a:r>
            <a:r>
              <a:rPr lang="it-IT" spc="-1" dirty="0" err="1">
                <a:solidFill>
                  <a:srgbClr val="000000"/>
                </a:solidFill>
              </a:rPr>
              <a:t>subretinal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space</a:t>
            </a:r>
            <a:r>
              <a:rPr lang="it-IT" spc="-1" dirty="0">
                <a:solidFill>
                  <a:srgbClr val="000000"/>
                </a:solidFill>
              </a:rPr>
              <a:t>, </a:t>
            </a:r>
            <a:r>
              <a:rPr lang="it-IT" spc="-1" dirty="0" err="1">
                <a:solidFill>
                  <a:srgbClr val="000000"/>
                </a:solidFill>
              </a:rPr>
              <a:t>forms</a:t>
            </a:r>
            <a:r>
              <a:rPr lang="it-IT" spc="-1" dirty="0">
                <a:solidFill>
                  <a:srgbClr val="000000"/>
                </a:solidFill>
              </a:rPr>
              <a:t> a macular </a:t>
            </a:r>
            <a:r>
              <a:rPr lang="it-IT" spc="-1" dirty="0" err="1">
                <a:solidFill>
                  <a:srgbClr val="000000"/>
                </a:solidFill>
              </a:rPr>
              <a:t>plug</a:t>
            </a:r>
            <a:r>
              <a:rPr lang="it-IT" spc="-1" dirty="0">
                <a:solidFill>
                  <a:srgbClr val="000000"/>
                </a:solidFill>
              </a:rPr>
              <a:t> to </a:t>
            </a:r>
            <a:r>
              <a:rPr lang="it-IT" spc="-1" dirty="0" err="1">
                <a:solidFill>
                  <a:srgbClr val="000000"/>
                </a:solidFill>
              </a:rPr>
              <a:t>seal</a:t>
            </a:r>
            <a:r>
              <a:rPr lang="it-IT" spc="-1" dirty="0">
                <a:solidFill>
                  <a:srgbClr val="000000"/>
                </a:solidFill>
              </a:rPr>
              <a:t> the MH, </a:t>
            </a:r>
            <a:r>
              <a:rPr lang="it-IT" spc="-1" dirty="0" err="1">
                <a:solidFill>
                  <a:srgbClr val="000000"/>
                </a:solidFill>
              </a:rPr>
              <a:t>allowing</a:t>
            </a:r>
            <a:r>
              <a:rPr lang="it-IT" spc="-1" dirty="0">
                <a:solidFill>
                  <a:srgbClr val="000000"/>
                </a:solidFill>
              </a:rPr>
              <a:t> the </a:t>
            </a:r>
            <a:r>
              <a:rPr lang="it-IT" spc="-1" dirty="0" err="1">
                <a:solidFill>
                  <a:srgbClr val="000000"/>
                </a:solidFill>
              </a:rPr>
              <a:t>subretinal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fluid</a:t>
            </a:r>
            <a:r>
              <a:rPr lang="it-IT" spc="-1" dirty="0">
                <a:solidFill>
                  <a:srgbClr val="000000"/>
                </a:solidFill>
              </a:rPr>
              <a:t> to be </a:t>
            </a:r>
            <a:r>
              <a:rPr lang="it-IT" spc="-1" dirty="0" err="1">
                <a:solidFill>
                  <a:srgbClr val="000000"/>
                </a:solidFill>
              </a:rPr>
              <a:t>gradually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removed</a:t>
            </a:r>
            <a:r>
              <a:rPr lang="it-IT" spc="-1" dirty="0">
                <a:solidFill>
                  <a:srgbClr val="000000"/>
                </a:solidFill>
              </a:rPr>
              <a:t> by the </a:t>
            </a:r>
            <a:r>
              <a:rPr lang="it-IT" spc="-1" dirty="0" err="1">
                <a:solidFill>
                  <a:srgbClr val="000000"/>
                </a:solidFill>
              </a:rPr>
              <a:t>retinal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pigment</a:t>
            </a:r>
            <a:r>
              <a:rPr lang="it-IT" spc="-1" dirty="0">
                <a:solidFill>
                  <a:srgbClr val="000000"/>
                </a:solidFill>
              </a:rPr>
              <a:t> </a:t>
            </a:r>
            <a:r>
              <a:rPr lang="it-IT" spc="-1" dirty="0" err="1">
                <a:solidFill>
                  <a:srgbClr val="000000"/>
                </a:solidFill>
              </a:rPr>
              <a:t>epitheliumpump</a:t>
            </a:r>
            <a:endParaRPr lang="it-IT" spc="-1" dirty="0"/>
          </a:p>
        </p:txBody>
      </p:sp>
      <p:sp>
        <p:nvSpPr>
          <p:cNvPr id="265" name="TextShape 2"/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B67452-849A-443C-AE47-5E6C17163386}" type="slidenum">
              <a:rPr lang="it-IT" sz="1200" spc="-1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it-IT" sz="1200" spc="-1"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anchor="ctr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78CA6F6-AA31-4D84-95E7-54C84D4E5B49}" type="datetimeFigureOut">
              <a:rPr lang="it-IT"/>
              <a:pPr>
                <a:defRPr/>
              </a:pPr>
              <a:t>12/07/19</a:t>
            </a:fld>
            <a:endParaRPr lang="it-IT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5BF655C-B227-4C71-BCC7-0AE1269ADB7A}" type="slidenum">
              <a:rPr lang="it-IT"/>
              <a:pPr>
                <a:defRPr/>
              </a:pPr>
              <a:t>‹N›</a:t>
            </a:fld>
            <a:endParaRPr lang="it-IT">
              <a:latin typeface="Times New Roman"/>
            </a:endParaRPr>
          </a:p>
        </p:txBody>
      </p:sp>
      <p:sp>
        <p:nvSpPr>
          <p:cNvPr id="1029" name="PlaceHolder 4"/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109728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it-IT"/>
              <a:t>Fai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ceHolder 1"/>
          <p:cNvSpPr>
            <a:spLocks noGrp="1"/>
          </p:cNvSpPr>
          <p:nvPr>
            <p:ph type="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3CBC5FA-A20D-47C4-84D6-344E1E82C0C7}" type="datetimeFigureOut">
              <a:rPr lang="it-IT"/>
              <a:pPr>
                <a:defRPr/>
              </a:pPr>
              <a:t>12/07/19</a:t>
            </a:fld>
            <a:endParaRPr lang="it-IT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84F46B4-F277-4652-BE8C-0CEF4010BFE0}" type="slidenum">
              <a:rPr lang="it-IT"/>
              <a:pPr>
                <a:defRPr/>
              </a:pPr>
              <a:t>‹N›</a:t>
            </a:fld>
            <a:endParaRPr lang="it-IT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it-IT"/>
              <a:t>Fai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7651" name="PlaceHolder 2"/>
          <p:cNvSpPr>
            <a:spLocks noGrp="1"/>
          </p:cNvSpPr>
          <p:nvPr>
            <p:ph type="body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7652" name="PlaceHolder 3"/>
          <p:cNvSpPr>
            <a:spLocks noGrp="1"/>
          </p:cNvSpPr>
          <p:nvPr>
            <p:ph type="body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6B1A360-0913-4CCB-931E-75C986035A49}" type="datetimeFigureOut">
              <a:rPr lang="it-IT"/>
              <a:pPr>
                <a:defRPr/>
              </a:pPr>
              <a:t>12/07/19</a:t>
            </a:fld>
            <a:endParaRPr lang="it-IT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0A76B15-A910-434B-9AA2-FDE12E95DEFC}" type="slidenum">
              <a:rPr lang="it-IT"/>
              <a:pPr>
                <a:defRPr/>
              </a:pPr>
              <a:t>‹N›</a:t>
            </a:fld>
            <a:endParaRPr lang="it-IT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63" name="PlaceHolder 2"/>
          <p:cNvSpPr>
            <a:spLocks noGrp="1"/>
          </p:cNvSpPr>
          <p:nvPr>
            <p:ph type="body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05FF1DD-13B0-4B70-8391-CD85E9CBDBBE}" type="datetimeFigureOut">
              <a:rPr lang="it-IT"/>
              <a:pPr>
                <a:defRPr/>
              </a:pPr>
              <a:t>12/07/19</a:t>
            </a:fld>
            <a:endParaRPr lang="it-IT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8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2230F04-48FE-437A-AB3A-36DE5A5EC252}" type="slidenum">
              <a:rPr lang="it-IT"/>
              <a:pPr>
                <a:defRPr/>
              </a:pPr>
              <a:t>‹N›</a:t>
            </a:fld>
            <a:endParaRPr lang="it-IT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400175" y="2678113"/>
            <a:ext cx="9344025" cy="2643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-1" dirty="0" err="1">
                <a:solidFill>
                  <a:srgbClr val="002060"/>
                </a:solidFill>
              </a:rPr>
              <a:t>Inverted</a:t>
            </a:r>
            <a:r>
              <a:rPr lang="it-IT" sz="4000" b="1" spc="-1" dirty="0">
                <a:solidFill>
                  <a:srgbClr val="002060"/>
                </a:solidFill>
              </a:rPr>
              <a:t> flap, free flap, no flap.</a:t>
            </a:r>
            <a:endParaRPr lang="it-IT" sz="4000" spc="-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-1" dirty="0">
                <a:solidFill>
                  <a:srgbClr val="002060"/>
                </a:solidFill>
              </a:rPr>
              <a:t>L’approccio corretto nella chirurgia del foro maculare</a:t>
            </a:r>
            <a:endParaRPr lang="it-IT" sz="4000" spc="-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pc="-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-1" dirty="0">
                <a:solidFill>
                  <a:srgbClr val="FFFFFF"/>
                </a:solidFill>
              </a:rPr>
              <a:t>Paolo Tassinari                            </a:t>
            </a:r>
            <a:endParaRPr lang="it-IT" sz="2800" spc="-1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75" y="487363"/>
            <a:ext cx="62420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5" y="904875"/>
            <a:ext cx="3349625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95"/>
          <p:cNvPicPr>
            <a:picLocks noChangeAspect="1" noChangeArrowheads="1"/>
          </p:cNvPicPr>
          <p:nvPr/>
        </p:nvPicPr>
        <p:blipFill>
          <a:blip r:embed="rId2"/>
          <a:srcRect l="25381" t="37096" r="32094" b="52399"/>
          <a:stretch>
            <a:fillRect/>
          </a:stretch>
        </p:blipFill>
        <p:spPr bwMode="auto">
          <a:xfrm>
            <a:off x="2203450" y="188913"/>
            <a:ext cx="735012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Immagine 196"/>
          <p:cNvPicPr>
            <a:picLocks noChangeAspect="1" noChangeArrowheads="1"/>
          </p:cNvPicPr>
          <p:nvPr/>
        </p:nvPicPr>
        <p:blipFill>
          <a:blip r:embed="rId3"/>
          <a:srcRect l="23019" t="27647" r="25008" b="29301"/>
          <a:stretch>
            <a:fillRect/>
          </a:stretch>
        </p:blipFill>
        <p:spPr bwMode="auto">
          <a:xfrm>
            <a:off x="2251075" y="1433513"/>
            <a:ext cx="7348538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Shape 1"/>
          <p:cNvSpPr txBox="1">
            <a:spLocks noChangeArrowheads="1"/>
          </p:cNvSpPr>
          <p:nvPr/>
        </p:nvSpPr>
        <p:spPr bwMode="auto">
          <a:xfrm>
            <a:off x="863600" y="5341938"/>
            <a:ext cx="10728325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it-IT" b="1" i="1">
                <a:solidFill>
                  <a:schemeClr val="bg1"/>
                </a:solidFill>
                <a:cs typeface="DejaVu Sans"/>
              </a:rPr>
              <a:t>Per i fori maculari di diametro &lt;400 μm, che hanno un alto tasso di successo, non sono state evidenziate differenze tra VVP con peeling o senza peeling</a:t>
            </a:r>
          </a:p>
          <a:p>
            <a:pPr algn="ctr"/>
            <a:r>
              <a:rPr lang="it-IT" b="1" i="1">
                <a:solidFill>
                  <a:schemeClr val="bg1"/>
                </a:solidFill>
                <a:cs typeface="DejaVu Sans"/>
              </a:rPr>
              <a:t>Il peeling della ILM peeling sarebbe invece utile solo per i grandi fori maculari, dove il tasso di insuccesso è maggiore</a:t>
            </a:r>
          </a:p>
        </p:txBody>
      </p:sp>
      <p:sp>
        <p:nvSpPr>
          <p:cNvPr id="2" name="Rettangolo 1"/>
          <p:cNvSpPr/>
          <p:nvPr/>
        </p:nvSpPr>
        <p:spPr>
          <a:xfrm>
            <a:off x="7546975" y="4135438"/>
            <a:ext cx="1501775" cy="723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/>
          <p:cNvPicPr>
            <a:picLocks noChangeAspect="1" noChangeArrowheads="1"/>
          </p:cNvPicPr>
          <p:nvPr/>
        </p:nvPicPr>
        <p:blipFill>
          <a:blip r:embed="rId2"/>
          <a:srcRect t="38312" r="25108" b="19991"/>
          <a:stretch>
            <a:fillRect/>
          </a:stretch>
        </p:blipFill>
        <p:spPr bwMode="auto">
          <a:xfrm>
            <a:off x="992188" y="863600"/>
            <a:ext cx="10290175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" name="CustomShape 1"/>
          <p:cNvSpPr/>
          <p:nvPr/>
        </p:nvSpPr>
        <p:spPr>
          <a:xfrm>
            <a:off x="876300" y="4729163"/>
            <a:ext cx="10406063" cy="1797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it-IT" sz="2400" i="1">
                <a:solidFill>
                  <a:srgbClr val="FFFFFF"/>
                </a:solidFill>
              </a:rPr>
              <a:t>Sebbene questo metodo incrementi il tasso di chiusura e possa essere una </a:t>
            </a:r>
            <a:r>
              <a:rPr lang="it-IT" sz="2400" i="1">
                <a:solidFill>
                  <a:schemeClr val="bg1"/>
                </a:solidFill>
              </a:rPr>
              <a:t>soluzione per occhi nei quali la ILM sia già stata rimossa, l’outcome visivo è limitato per via della manipolazione chirurgica della 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2"/>
          <p:cNvPicPr>
            <a:picLocks noChangeAspect="1" noChangeArrowheads="1"/>
          </p:cNvPicPr>
          <p:nvPr/>
        </p:nvPicPr>
        <p:blipFill>
          <a:blip r:embed="rId2"/>
          <a:srcRect t="24031" r="30286" b="23746"/>
          <a:stretch>
            <a:fillRect/>
          </a:stretch>
        </p:blipFill>
        <p:spPr bwMode="auto">
          <a:xfrm>
            <a:off x="425449" y="319088"/>
            <a:ext cx="782161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Immagine 3"/>
          <p:cNvPicPr>
            <a:picLocks noChangeAspect="1" noChangeArrowheads="1"/>
          </p:cNvPicPr>
          <p:nvPr/>
        </p:nvPicPr>
        <p:blipFill>
          <a:blip r:embed="rId3"/>
          <a:srcRect l="27234" t="17628" r="50278" b="9523"/>
          <a:stretch>
            <a:fillRect/>
          </a:stretch>
        </p:blipFill>
        <p:spPr bwMode="auto">
          <a:xfrm>
            <a:off x="8301038" y="188913"/>
            <a:ext cx="356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" name="CustomShape 1"/>
          <p:cNvSpPr/>
          <p:nvPr/>
        </p:nvSpPr>
        <p:spPr>
          <a:xfrm>
            <a:off x="6326981" y="626735"/>
            <a:ext cx="735013" cy="492125"/>
          </a:xfrm>
          <a:prstGeom prst="ellipse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588" name="Picture 2" descr="Risultati immagini per inverted flap macular ho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3675063"/>
            <a:ext cx="53308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l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306" y="977461"/>
            <a:ext cx="8056079" cy="4528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" name="Table 1"/>
          <p:cNvGraphicFramePr/>
          <p:nvPr/>
        </p:nvGraphicFramePr>
        <p:xfrm>
          <a:off x="1270000" y="300038"/>
          <a:ext cx="9525600" cy="5795280"/>
        </p:xfrm>
        <a:graphic>
          <a:graphicData uri="http://schemas.openxmlformats.org/drawingml/2006/table">
            <a:tbl>
              <a:tblPr/>
              <a:tblGrid>
                <a:gridCol w="476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7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GRUPPO 1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(tecnica tradizionale)</a:t>
                      </a:r>
                      <a:endParaRPr lang="it-IT" sz="2400" b="0" strike="noStrike" spc="-1" dirty="0">
                        <a:solidFill>
                          <a:srgbClr val="00206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51 occhi</a:t>
                      </a:r>
                      <a:endParaRPr lang="it-IT" sz="2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2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Diametro medio del foro </a:t>
                      </a:r>
                      <a:r>
                        <a:rPr lang="it-IT" sz="2400" b="0" strike="noStrike" spc="-1" dirty="0" err="1">
                          <a:solidFill>
                            <a:srgbClr val="FFFFFF"/>
                          </a:solidFill>
                          <a:latin typeface="Arial"/>
                        </a:rPr>
                        <a:t>min</a:t>
                      </a: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 e </a:t>
                      </a:r>
                      <a:r>
                        <a:rPr lang="it-IT" sz="2400" b="0" strike="noStrike" spc="-1" dirty="0" err="1">
                          <a:solidFill>
                            <a:srgbClr val="FFFFFF"/>
                          </a:solidFill>
                          <a:latin typeface="Arial"/>
                        </a:rPr>
                        <a:t>max</a:t>
                      </a: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 608-1575 µm</a:t>
                      </a:r>
                      <a:endParaRPr lang="it-IT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GRUPPO</a:t>
                      </a:r>
                      <a:r>
                        <a:rPr lang="it-IT" sz="2400" b="1" strike="noStrike" spc="-1" baseline="0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2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(</a:t>
                      </a:r>
                      <a:r>
                        <a:rPr lang="it-IT" sz="2400" b="1" strike="noStrike" spc="-1" dirty="0" err="1">
                          <a:solidFill>
                            <a:srgbClr val="002060"/>
                          </a:solidFill>
                          <a:latin typeface="Arial"/>
                        </a:rPr>
                        <a:t>inverted</a:t>
                      </a:r>
                      <a:r>
                        <a:rPr lang="it-IT" sz="2400" b="1" strike="noStrike" spc="-1" dirty="0">
                          <a:solidFill>
                            <a:srgbClr val="002060"/>
                          </a:solidFill>
                          <a:latin typeface="Arial"/>
                        </a:rPr>
                        <a:t> flap)</a:t>
                      </a:r>
                      <a:endParaRPr lang="it-IT" sz="2400" b="0" strike="noStrike" spc="-1" dirty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50 occhi</a:t>
                      </a:r>
                      <a:endParaRPr lang="it-IT" sz="2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2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+mn-lt"/>
                        </a:rPr>
                        <a:t>Diametro medio del foro </a:t>
                      </a:r>
                      <a:r>
                        <a:rPr lang="it-IT" sz="2400" b="0" strike="noStrike" spc="-1" dirty="0" err="1">
                          <a:solidFill>
                            <a:srgbClr val="FFFFFF"/>
                          </a:solidFill>
                          <a:latin typeface="+mn-lt"/>
                        </a:rPr>
                        <a:t>min</a:t>
                      </a: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+mn-lt"/>
                        </a:rPr>
                        <a:t> e </a:t>
                      </a:r>
                      <a:r>
                        <a:rPr lang="it-IT" sz="2400" b="0" strike="noStrike" spc="-1" dirty="0" err="1">
                          <a:solidFill>
                            <a:srgbClr val="FFFFFF"/>
                          </a:solidFill>
                          <a:latin typeface="+mn-lt"/>
                        </a:rPr>
                        <a:t>max</a:t>
                      </a: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+mn-lt"/>
                        </a:rPr>
                        <a:t> 759-1595 </a:t>
                      </a: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µm</a:t>
                      </a:r>
                      <a:endParaRPr lang="it-IT" sz="2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6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+mn-lt"/>
                        </a:rPr>
                        <a:t>Successo anatomico</a:t>
                      </a:r>
                      <a:endParaRPr lang="it-IT" sz="2400" b="0" strike="noStrike" spc="-1" dirty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6000" b="0" strike="noStrike" spc="-1" dirty="0">
                          <a:solidFill>
                            <a:srgbClr val="FF0000"/>
                          </a:solidFill>
                          <a:latin typeface="Arial"/>
                        </a:rPr>
                        <a:t>88%</a:t>
                      </a:r>
                      <a:endParaRPr lang="it-IT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strike="noStrike" spc="-1" dirty="0">
                          <a:solidFill>
                            <a:srgbClr val="FFFFFF"/>
                          </a:solidFill>
                          <a:latin typeface="+mn-lt"/>
                        </a:rPr>
                        <a:t>Successo anatomico</a:t>
                      </a:r>
                      <a:endParaRPr lang="it-IT" sz="2400" b="0" strike="noStrike" spc="-1" dirty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6000" b="0" strike="noStrike" spc="-1" dirty="0">
                          <a:solidFill>
                            <a:srgbClr val="FF0000"/>
                          </a:solidFill>
                          <a:latin typeface="Arial"/>
                        </a:rPr>
                        <a:t>98%</a:t>
                      </a:r>
                      <a:endParaRPr lang="it-IT" sz="6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76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" name="CustomShape 2"/>
          <p:cNvSpPr/>
          <p:nvPr/>
        </p:nvSpPr>
        <p:spPr>
          <a:xfrm>
            <a:off x="558800" y="5307013"/>
            <a:ext cx="10850563" cy="15541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</a:rPr>
              <a:t>La tecnica è limitata dalla difficoltà di mantenere l’</a:t>
            </a:r>
            <a:r>
              <a:rPr lang="it-IT" sz="2400" i="1" spc="-1" dirty="0" err="1">
                <a:solidFill>
                  <a:srgbClr val="FFFFFF"/>
                </a:solidFill>
              </a:rPr>
              <a:t>inverted</a:t>
            </a:r>
            <a:r>
              <a:rPr lang="it-IT" sz="2400" i="1" spc="-1" dirty="0">
                <a:solidFill>
                  <a:srgbClr val="FFFFFF"/>
                </a:solidFill>
              </a:rPr>
              <a:t> flap all’interno del foro durante lo scambio fluido-aria (la retroversione spontanea del flap si verifica frequentemente, nel 14-20% dei casi)</a:t>
            </a:r>
            <a:endParaRPr lang="it-IT" sz="2400" i="1" spc="-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i="1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589713" y="717550"/>
            <a:ext cx="4699000" cy="5635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it-IT" sz="2800" i="1" dirty="0">
                <a:solidFill>
                  <a:srgbClr val="FFFFFF"/>
                </a:solidFill>
              </a:rPr>
              <a:t>Per riempire il foro maculare viene utilizzato un segmento ripiegato della ILM che funge da sostegno alle cellule del Muller con induzione di </a:t>
            </a:r>
            <a:r>
              <a:rPr lang="it-IT" sz="2800" i="1" dirty="0" err="1">
                <a:solidFill>
                  <a:srgbClr val="FFFFFF"/>
                </a:solidFill>
              </a:rPr>
              <a:t>gliosi</a:t>
            </a:r>
            <a:r>
              <a:rPr lang="it-IT" sz="2800" i="1" dirty="0">
                <a:solidFill>
                  <a:srgbClr val="FFFFFF"/>
                </a:solidFill>
              </a:rPr>
              <a:t> ed avvicinamento degli strati dei fotorecettori. Questo comporta un miglioramento oltre che anatomico anche funzionale</a:t>
            </a:r>
            <a:endParaRPr lang="it-IT" sz="2800" b="1" i="1" dirty="0"/>
          </a:p>
        </p:txBody>
      </p:sp>
      <p:pic>
        <p:nvPicPr>
          <p:cNvPr id="70658" name="Im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339725"/>
            <a:ext cx="5564187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2"/>
          <a:srcRect l="1859" t="3423" r="2177" b="21597"/>
          <a:stretch>
            <a:fillRect/>
          </a:stretch>
        </p:blipFill>
        <p:spPr bwMode="auto">
          <a:xfrm>
            <a:off x="1612900" y="461963"/>
            <a:ext cx="8682038" cy="3719512"/>
          </a:xfrm>
          <a:prstGeom prst="rect">
            <a:avLst/>
          </a:prstGeom>
          <a:noFill/>
          <a:ln w="936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9" name="CustomShape 1"/>
          <p:cNvSpPr/>
          <p:nvPr/>
        </p:nvSpPr>
        <p:spPr>
          <a:xfrm>
            <a:off x="806450" y="4576763"/>
            <a:ext cx="10490200" cy="15541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</a:rPr>
              <a:t>I fori maculari miopici sono spesso più larghi degli altri, potendo raggiungere diametri di 1000 µm.</a:t>
            </a:r>
            <a:endParaRPr lang="it-IT" sz="2400" i="1" spc="-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</a:rPr>
              <a:t>Una AL di 30.0 mm o più può aumentare il rischio di fallimento anatomico della chirurgia del foro maculare (VVP + ILM peeling)</a:t>
            </a:r>
            <a:endParaRPr lang="it-IT" sz="2400" i="1" spc="-1" dirty="0"/>
          </a:p>
        </p:txBody>
      </p:sp>
      <p:sp>
        <p:nvSpPr>
          <p:cNvPr id="4" name="CustomShape 2"/>
          <p:cNvSpPr/>
          <p:nvPr/>
        </p:nvSpPr>
        <p:spPr>
          <a:xfrm>
            <a:off x="1685925" y="219075"/>
            <a:ext cx="8731250" cy="760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400" spc="-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1"/>
          <p:cNvPicPr>
            <a:picLocks noChangeAspect="1" noChangeArrowheads="1"/>
          </p:cNvPicPr>
          <p:nvPr/>
        </p:nvPicPr>
        <p:blipFill>
          <a:blip r:embed="rId2"/>
          <a:srcRect l="952" t="31918" r="28914" b="48927"/>
          <a:stretch>
            <a:fillRect/>
          </a:stretch>
        </p:blipFill>
        <p:spPr bwMode="auto">
          <a:xfrm>
            <a:off x="1635125" y="1744663"/>
            <a:ext cx="88217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Immagine 2"/>
          <p:cNvPicPr>
            <a:picLocks noChangeAspect="1" noChangeArrowheads="1"/>
          </p:cNvPicPr>
          <p:nvPr/>
        </p:nvPicPr>
        <p:blipFill>
          <a:blip r:embed="rId3"/>
          <a:srcRect l="949" t="20059" r="28067" b="56093"/>
          <a:stretch>
            <a:fillRect/>
          </a:stretch>
        </p:blipFill>
        <p:spPr bwMode="auto">
          <a:xfrm>
            <a:off x="1635125" y="3389313"/>
            <a:ext cx="878998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" name="CustomShape 1"/>
          <p:cNvSpPr/>
          <p:nvPr/>
        </p:nvSpPr>
        <p:spPr>
          <a:xfrm>
            <a:off x="554038" y="5329238"/>
            <a:ext cx="10985500" cy="11874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it-IT" sz="2400" i="1">
                <a:solidFill>
                  <a:srgbClr val="FFFFFF"/>
                </a:solidFill>
              </a:rPr>
              <a:t>La tecnica inverted flap è associata a un tasso di successo anatomico 22 volte più alto (94% vs 61%), prescindendo dal diametro del foro</a:t>
            </a:r>
            <a:endParaRPr lang="it-IT" sz="2400" i="1"/>
          </a:p>
        </p:txBody>
      </p:sp>
      <p:pic>
        <p:nvPicPr>
          <p:cNvPr id="72708" name="Immagine 4"/>
          <p:cNvPicPr>
            <a:picLocks noChangeAspect="1" noChangeArrowheads="1"/>
          </p:cNvPicPr>
          <p:nvPr/>
        </p:nvPicPr>
        <p:blipFill>
          <a:blip r:embed="rId4"/>
          <a:srcRect t="28165" r="27644" b="50615"/>
          <a:stretch>
            <a:fillRect/>
          </a:stretch>
        </p:blipFill>
        <p:spPr bwMode="auto">
          <a:xfrm>
            <a:off x="1635125" y="115888"/>
            <a:ext cx="8821738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3"/>
          <p:cNvPicPr>
            <a:picLocks noChangeAspect="1" noChangeArrowheads="1"/>
          </p:cNvPicPr>
          <p:nvPr/>
        </p:nvPicPr>
        <p:blipFill>
          <a:blip r:embed="rId2"/>
          <a:srcRect l="6972" t="31732" r="30391" b="22430"/>
          <a:stretch>
            <a:fillRect/>
          </a:stretch>
        </p:blipFill>
        <p:spPr bwMode="auto">
          <a:xfrm>
            <a:off x="442913" y="90488"/>
            <a:ext cx="55705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" name="Immagine 6"/>
          <p:cNvPicPr>
            <a:picLocks noChangeAspect="1" noChangeArrowheads="1"/>
          </p:cNvPicPr>
          <p:nvPr/>
        </p:nvPicPr>
        <p:blipFill>
          <a:blip r:embed="rId3"/>
          <a:srcRect l="9612" t="27411" r="13805" b="18297"/>
          <a:stretch>
            <a:fillRect/>
          </a:stretch>
        </p:blipFill>
        <p:spPr bwMode="auto">
          <a:xfrm>
            <a:off x="1609725" y="2768600"/>
            <a:ext cx="933767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" name="CustomShape 1"/>
          <p:cNvSpPr/>
          <p:nvPr/>
        </p:nvSpPr>
        <p:spPr>
          <a:xfrm>
            <a:off x="6546850" y="590550"/>
            <a:ext cx="6096000" cy="11874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ILM peeling </a:t>
            </a:r>
            <a:r>
              <a:rPr lang="it-IT" sz="2400" spc="-1" dirty="0">
                <a:solidFill>
                  <a:srgbClr val="FFFFFF"/>
                </a:solidFill>
                <a:latin typeface="Wingdings"/>
              </a:rPr>
              <a:t></a:t>
            </a: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 tasso di chiusura 78.75% </a:t>
            </a:r>
            <a:endParaRPr lang="it-IT" sz="2400" spc="-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Tecnica IF </a:t>
            </a:r>
            <a:r>
              <a:rPr lang="it-IT" sz="2400" spc="-1" dirty="0">
                <a:solidFill>
                  <a:srgbClr val="FFFFFF"/>
                </a:solidFill>
                <a:latin typeface="Wingdings"/>
              </a:rPr>
              <a:t></a:t>
            </a: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 tasso di chiusura 91.93% </a:t>
            </a:r>
            <a:endParaRPr lang="it-IT" sz="2400" spc="-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(</a:t>
            </a:r>
            <a:r>
              <a:rPr lang="it-IT" sz="2400" spc="-1" dirty="0">
                <a:solidFill>
                  <a:srgbClr val="FFFFFF"/>
                </a:solidFill>
                <a:latin typeface="AdvOT21bf1298.I"/>
              </a:rPr>
              <a:t>P </a:t>
            </a:r>
            <a:r>
              <a:rPr lang="it-IT" sz="2400" spc="-1" dirty="0">
                <a:solidFill>
                  <a:srgbClr val="FFFFFF"/>
                </a:solidFill>
                <a:latin typeface="AdvOT3c2d9f11"/>
              </a:rPr>
              <a:t>= 0.001)</a:t>
            </a:r>
            <a:endParaRPr lang="it-IT" sz="2400" spc="-1" dirty="0"/>
          </a:p>
        </p:txBody>
      </p:sp>
      <p:sp>
        <p:nvSpPr>
          <p:cNvPr id="242" name="CustomShape 2"/>
          <p:cNvSpPr/>
          <p:nvPr/>
        </p:nvSpPr>
        <p:spPr>
          <a:xfrm>
            <a:off x="5216525" y="2806700"/>
            <a:ext cx="3451225" cy="3722688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3" name="Immagine 5"/>
          <p:cNvPicPr>
            <a:picLocks noChangeAspect="1" noChangeArrowheads="1"/>
          </p:cNvPicPr>
          <p:nvPr/>
        </p:nvPicPr>
        <p:blipFill>
          <a:blip r:embed="rId4"/>
          <a:srcRect l="9192" t="28912" r="13594" b="19803"/>
          <a:stretch>
            <a:fillRect/>
          </a:stretch>
        </p:blipFill>
        <p:spPr bwMode="auto">
          <a:xfrm>
            <a:off x="1182415" y="2768600"/>
            <a:ext cx="9799142" cy="392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" name="CustomShape 3"/>
          <p:cNvSpPr/>
          <p:nvPr/>
        </p:nvSpPr>
        <p:spPr>
          <a:xfrm>
            <a:off x="7496175" y="2781299"/>
            <a:ext cx="3451225" cy="3919045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975" name="Immagine 10"/>
          <p:cNvPicPr>
            <a:picLocks noChangeAspect="1" noChangeArrowheads="1"/>
          </p:cNvPicPr>
          <p:nvPr/>
        </p:nvPicPr>
        <p:blipFill>
          <a:blip r:embed="rId5"/>
          <a:srcRect l="27679" t="54848" r="61243" b="41972"/>
          <a:stretch>
            <a:fillRect/>
          </a:stretch>
        </p:blipFill>
        <p:spPr bwMode="auto">
          <a:xfrm>
            <a:off x="4422775" y="2444750"/>
            <a:ext cx="13525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magine 1"/>
          <p:cNvPicPr>
            <a:picLocks noChangeAspect="1" noChangeArrowheads="1"/>
          </p:cNvPicPr>
          <p:nvPr/>
        </p:nvPicPr>
        <p:blipFill>
          <a:blip r:embed="rId2"/>
          <a:srcRect t="40939" r="35040" b="33327"/>
          <a:stretch>
            <a:fillRect/>
          </a:stretch>
        </p:blipFill>
        <p:spPr bwMode="auto">
          <a:xfrm>
            <a:off x="1192213" y="736600"/>
            <a:ext cx="98075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" name="CustomShape 1"/>
          <p:cNvSpPr/>
          <p:nvPr/>
        </p:nvSpPr>
        <p:spPr>
          <a:xfrm>
            <a:off x="1462088" y="3582988"/>
            <a:ext cx="9240837" cy="2651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it-IT" sz="2400" i="1">
                <a:solidFill>
                  <a:srgbClr val="FFFFFF"/>
                </a:solidFill>
              </a:rPr>
              <a:t>I risultati dello studio mostrano che la metodica ha la stessa efficacia rispetto al classico inverted flap per grandi fori maculari in stadio IV.</a:t>
            </a:r>
            <a:endParaRPr lang="it-IT" sz="2400" i="1"/>
          </a:p>
          <a:p>
            <a:pPr algn="just">
              <a:defRPr/>
            </a:pPr>
            <a:r>
              <a:rPr lang="it-IT" sz="2400" i="1">
                <a:solidFill>
                  <a:srgbClr val="FFFFFF"/>
                </a:solidFill>
              </a:rPr>
              <a:t>La tecnica si associa a ridotta incidenza di DONFL (dissociated optic nerve fiber layer) e SANFL (swelling of the arcuate retinal nerve fiber layer)</a:t>
            </a:r>
            <a:endParaRPr lang="it-IT" sz="2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ECE82E-CDCC-F449-BD3D-C6F302902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93CF7E-D702-814F-9D07-A0A9EA2F4A3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91163" y="273600"/>
            <a:ext cx="10972440" cy="3977280"/>
          </a:xfrm>
        </p:spPr>
        <p:txBody>
          <a:bodyPr/>
          <a:lstStyle/>
          <a:p>
            <a:r>
              <a:rPr lang="it-IT" dirty="0"/>
              <a:t>No </a:t>
            </a:r>
            <a:r>
              <a:rPr lang="it-IT" dirty="0" err="1"/>
              <a:t>financial</a:t>
            </a:r>
            <a:r>
              <a:rPr lang="it-IT" dirty="0"/>
              <a:t> </a:t>
            </a:r>
            <a:r>
              <a:rPr lang="it-IT" dirty="0" err="1"/>
              <a:t>interest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26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er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504" y="1040524"/>
            <a:ext cx="8386795" cy="471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"/>
          <p:cNvPicPr>
            <a:picLocks noChangeAspect="1" noChangeArrowheads="1"/>
          </p:cNvPicPr>
          <p:nvPr/>
        </p:nvPicPr>
        <p:blipFill>
          <a:blip r:embed="rId2"/>
          <a:srcRect l="636" t="34552" r="29333" b="43854"/>
          <a:stretch>
            <a:fillRect/>
          </a:stretch>
        </p:blipFill>
        <p:spPr bwMode="auto">
          <a:xfrm>
            <a:off x="2177885" y="99794"/>
            <a:ext cx="80359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Immagine 3"/>
          <p:cNvPicPr>
            <a:picLocks noChangeAspect="1" noChangeArrowheads="1"/>
          </p:cNvPicPr>
          <p:nvPr/>
        </p:nvPicPr>
        <p:blipFill rotWithShape="1">
          <a:blip r:embed="rId3"/>
          <a:srcRect l="23242" t="45261" r="24477" b="13223"/>
          <a:stretch/>
        </p:blipFill>
        <p:spPr bwMode="auto">
          <a:xfrm>
            <a:off x="409903" y="1799709"/>
            <a:ext cx="7614724" cy="339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" name="CustomShape 1"/>
          <p:cNvSpPr/>
          <p:nvPr/>
        </p:nvSpPr>
        <p:spPr>
          <a:xfrm>
            <a:off x="409903" y="5278135"/>
            <a:ext cx="11571890" cy="4632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5613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200" i="1" dirty="0">
                <a:solidFill>
                  <a:schemeClr val="bg1"/>
                </a:solidFill>
              </a:rPr>
              <a:t>Il trapianto autologo di un flap di ILM potrebbe essere una soluzione per fori maculari grandi quando la ILM sia già stata rimossa precedentemente.</a:t>
            </a:r>
          </a:p>
          <a:p>
            <a:pPr marL="457200" indent="-455613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200" i="1" dirty="0">
                <a:solidFill>
                  <a:schemeClr val="bg1"/>
                </a:solidFill>
              </a:rPr>
              <a:t>I fori maculari traumatici, accompagnati da fibrosi retinica con riduzione della sua estensibilità, sono buoni candidati per questa metodica</a:t>
            </a:r>
            <a:endParaRPr lang="it-IT" sz="2200" dirty="0">
              <a:solidFill>
                <a:schemeClr val="bg1"/>
              </a:solidFill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2202226" y="641350"/>
            <a:ext cx="1146175" cy="595313"/>
          </a:xfrm>
          <a:prstGeom prst="ellipse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14267"/>
          <a:stretch/>
        </p:blipFill>
        <p:spPr bwMode="auto">
          <a:xfrm>
            <a:off x="8388014" y="1799709"/>
            <a:ext cx="3219832" cy="33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magine 1"/>
          <p:cNvPicPr>
            <a:picLocks noChangeAspect="1" noChangeArrowheads="1"/>
          </p:cNvPicPr>
          <p:nvPr/>
        </p:nvPicPr>
        <p:blipFill>
          <a:blip r:embed="rId2"/>
          <a:srcRect l="1163" t="41127" r="32928" b="37840"/>
          <a:stretch>
            <a:fillRect/>
          </a:stretch>
        </p:blipFill>
        <p:spPr bwMode="auto">
          <a:xfrm>
            <a:off x="220663" y="261938"/>
            <a:ext cx="6062662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Im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61938"/>
            <a:ext cx="5219700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5" y="2053152"/>
            <a:ext cx="3390255" cy="407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69" y="4815872"/>
            <a:ext cx="76565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magine 3"/>
          <p:cNvPicPr>
            <a:picLocks noChangeAspect="1" noChangeArrowheads="1"/>
          </p:cNvPicPr>
          <p:nvPr/>
        </p:nvPicPr>
        <p:blipFill>
          <a:blip r:embed="rId2"/>
          <a:srcRect l="36995" t="16698" r="28806" b="5518"/>
          <a:stretch>
            <a:fillRect/>
          </a:stretch>
        </p:blipFill>
        <p:spPr bwMode="auto">
          <a:xfrm>
            <a:off x="6843713" y="201613"/>
            <a:ext cx="4906962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Immagine 5"/>
          <p:cNvPicPr>
            <a:picLocks noChangeAspect="1" noChangeArrowheads="1"/>
          </p:cNvPicPr>
          <p:nvPr/>
        </p:nvPicPr>
        <p:blipFill>
          <a:blip r:embed="rId3"/>
          <a:srcRect l="1367" t="40565" r="30264" b="38214"/>
          <a:stretch>
            <a:fillRect/>
          </a:stretch>
        </p:blipFill>
        <p:spPr bwMode="auto">
          <a:xfrm>
            <a:off x="282575" y="250825"/>
            <a:ext cx="648652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CustomShape 1"/>
          <p:cNvSpPr/>
          <p:nvPr/>
        </p:nvSpPr>
        <p:spPr>
          <a:xfrm>
            <a:off x="715963" y="2895600"/>
            <a:ext cx="8837612" cy="517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-1" dirty="0">
                <a:solidFill>
                  <a:srgbClr val="002060"/>
                </a:solidFill>
              </a:rPr>
              <a:t>VISCOELASTIC CUP</a:t>
            </a:r>
            <a:endParaRPr lang="it-IT" sz="2800" spc="-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927100" y="3875088"/>
            <a:ext cx="9712325" cy="129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it-IT" sz="2800" b="1" i="1">
                <a:solidFill>
                  <a:srgbClr val="002060"/>
                </a:solidFill>
              </a:rPr>
              <a:t>OBIETTIVO:</a:t>
            </a:r>
            <a:endParaRPr lang="it-IT" sz="2800" i="1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it-IT" sz="2800" i="1">
                <a:solidFill>
                  <a:schemeClr val="bg1"/>
                </a:solidFill>
                <a:cs typeface="Arial" charset="0"/>
              </a:rPr>
              <a:t>valutare i risultati anatomici e funzionali, dopo chirurgia del foro maculare, senza l’utilizzo di gas tamponanti intraoculari e della posizione prona post-operatoria, in pazienti con foro maculare </a:t>
            </a:r>
          </a:p>
          <a:p>
            <a:pPr algn="just">
              <a:defRPr/>
            </a:pPr>
            <a:r>
              <a:rPr lang="it-IT" sz="2800" i="1">
                <a:solidFill>
                  <a:schemeClr val="bg1"/>
                </a:solidFill>
                <a:cs typeface="Arial" charset="0"/>
              </a:rPr>
              <a:t>&gt; 500 micron</a:t>
            </a:r>
            <a:endParaRPr lang="it-IT" sz="2800" i="1"/>
          </a:p>
        </p:txBody>
      </p:sp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3288" y="204788"/>
            <a:ext cx="7843837" cy="2868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8050" y="3059113"/>
            <a:ext cx="7856538" cy="3794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977900" y="331788"/>
            <a:ext cx="10315575" cy="54149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013" algn="ctr">
              <a:spcBef>
                <a:spcPts val="1000"/>
              </a:spcBef>
              <a:defRPr/>
            </a:pPr>
            <a:r>
              <a:rPr lang="it-IT" sz="3200">
                <a:solidFill>
                  <a:srgbClr val="002060"/>
                </a:solidFill>
              </a:rPr>
              <a:t>TECNICA</a:t>
            </a:r>
          </a:p>
          <a:p>
            <a:pPr marL="228600" indent="-227013" algn="ctr">
              <a:spcBef>
                <a:spcPts val="1000"/>
              </a:spcBef>
              <a:defRPr/>
            </a:pPr>
            <a:endParaRPr lang="it-IT" sz="3200"/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Vitrectomia via Pars plana 23-gauge </a:t>
            </a:r>
            <a:endParaRPr lang="it-IT" sz="2400"/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+</a:t>
            </a:r>
            <a:endParaRPr lang="it-IT" sz="2400"/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Peeling ILM</a:t>
            </a:r>
            <a:endParaRPr lang="it-IT" sz="2400"/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+</a:t>
            </a:r>
            <a:endParaRPr lang="it-IT" sz="2400"/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Inverted ILM flap </a:t>
            </a:r>
          </a:p>
          <a:p>
            <a:pPr marL="228600" indent="-227013" algn="ctr">
              <a:spcBef>
                <a:spcPts val="1000"/>
              </a:spcBef>
              <a:defRPr/>
            </a:pPr>
            <a:r>
              <a:rPr lang="it-IT" sz="2400">
                <a:solidFill>
                  <a:srgbClr val="FFFFFF"/>
                </a:solidFill>
              </a:rPr>
              <a:t>+</a:t>
            </a:r>
            <a:endParaRPr lang="it-IT" sz="2400"/>
          </a:p>
          <a:p>
            <a:pPr marL="228600" indent="-227013" algn="ctr">
              <a:defRPr/>
            </a:pPr>
            <a:r>
              <a:rPr lang="it-IT" sz="2400">
                <a:solidFill>
                  <a:srgbClr val="FFFFFF"/>
                </a:solidFill>
              </a:rPr>
              <a:t>Autologous gluconated blood clumps </a:t>
            </a:r>
          </a:p>
          <a:p>
            <a:pPr marL="228600" indent="-227013" algn="ctr">
              <a:defRPr/>
            </a:pPr>
            <a:endParaRPr lang="it-IT" sz="2400">
              <a:solidFill>
                <a:schemeClr val="bg1"/>
              </a:solidFill>
            </a:endParaRPr>
          </a:p>
          <a:p>
            <a:pPr marL="228600" indent="-227013" algn="ctr">
              <a:defRPr/>
            </a:pPr>
            <a:endParaRPr lang="it-IT" sz="2400">
              <a:solidFill>
                <a:schemeClr val="bg1"/>
              </a:solidFill>
            </a:endParaRPr>
          </a:p>
          <a:p>
            <a:pPr marL="228600" indent="-227013" algn="ctr">
              <a:defRPr/>
            </a:pPr>
            <a:r>
              <a:rPr lang="it-IT" sz="2400">
                <a:solidFill>
                  <a:schemeClr val="bg1"/>
                </a:solidFill>
              </a:rPr>
              <a:t>NON SCAMBI FLUIDI-ARIA INIEZIONE GAS TAMPONANTI</a:t>
            </a:r>
          </a:p>
          <a:p>
            <a:pPr marL="228600" indent="-227013" algn="ctr">
              <a:defRPr/>
            </a:pPr>
            <a:r>
              <a:rPr lang="it-IT" sz="2400">
                <a:solidFill>
                  <a:schemeClr val="bg1"/>
                </a:solidFill>
              </a:rPr>
              <a:t>NON POSIZIONE PRONA POST-OPERATORIA</a:t>
            </a:r>
          </a:p>
          <a:p>
            <a:pPr marL="228600" indent="-227013" algn="ctr">
              <a:spcBef>
                <a:spcPts val="1000"/>
              </a:spcBef>
              <a:defRPr/>
            </a:pPr>
            <a:endParaRPr lang="it-IT" sz="2400"/>
          </a:p>
          <a:p>
            <a:pPr marL="228600" indent="-227013">
              <a:spcBef>
                <a:spcPts val="1000"/>
              </a:spcBef>
              <a:defRPr/>
            </a:pPr>
            <a:endParaRPr lang="it-IT" sz="2400"/>
          </a:p>
          <a:p>
            <a:pPr marL="228600" indent="-227013">
              <a:spcBef>
                <a:spcPts val="1000"/>
              </a:spcBef>
              <a:defRPr/>
            </a:pPr>
            <a:endParaRPr lang="it-IT" sz="2400"/>
          </a:p>
          <a:p>
            <a:pPr marL="228600" indent="-227013">
              <a:spcBef>
                <a:spcPts val="1000"/>
              </a:spcBef>
              <a:defRPr/>
            </a:pPr>
            <a:endParaRPr lang="it-IT" sz="2400"/>
          </a:p>
          <a:p>
            <a:pPr marL="228600" indent="-227013" algn="ctr">
              <a:spcBef>
                <a:spcPts val="1000"/>
              </a:spcBef>
              <a:defRPr/>
            </a:pPr>
            <a:endParaRPr lang="it-IT" sz="2400"/>
          </a:p>
        </p:txBody>
      </p:sp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/>
          <a:srcRect l="32182"/>
          <a:stretch>
            <a:fillRect/>
          </a:stretch>
        </p:blipFill>
        <p:spPr bwMode="auto">
          <a:xfrm>
            <a:off x="225425" y="0"/>
            <a:ext cx="3224213" cy="32861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3"/>
          <a:srcRect l="7492" r="31682"/>
          <a:stretch>
            <a:fillRect/>
          </a:stretch>
        </p:blipFill>
        <p:spPr bwMode="auto">
          <a:xfrm>
            <a:off x="8870950" y="-176213"/>
            <a:ext cx="3321050" cy="363855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3888" y="355600"/>
            <a:ext cx="83280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" name="CustomShape 1"/>
          <p:cNvSpPr/>
          <p:nvPr/>
        </p:nvSpPr>
        <p:spPr>
          <a:xfrm>
            <a:off x="436563" y="5218113"/>
            <a:ext cx="6192837" cy="11874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FFFFFF"/>
                </a:solidFill>
              </a:rPr>
              <a:t>‘’2–disc </a:t>
            </a:r>
            <a:r>
              <a:rPr lang="it-IT" spc="-1" dirty="0" err="1">
                <a:solidFill>
                  <a:srgbClr val="FFFFFF"/>
                </a:solidFill>
              </a:rPr>
              <a:t>diameter</a:t>
            </a:r>
            <a:r>
              <a:rPr lang="it-IT" spc="-1" dirty="0">
                <a:solidFill>
                  <a:srgbClr val="FFFFFF"/>
                </a:solidFill>
              </a:rPr>
              <a:t> full </a:t>
            </a:r>
            <a:r>
              <a:rPr lang="it-IT" spc="-1" dirty="0" err="1">
                <a:solidFill>
                  <a:srgbClr val="FFFFFF"/>
                </a:solidFill>
              </a:rPr>
              <a:t>thickness</a:t>
            </a:r>
            <a:r>
              <a:rPr lang="it-IT" spc="-1" dirty="0">
                <a:solidFill>
                  <a:srgbClr val="FFFFFF"/>
                </a:solidFill>
              </a:rPr>
              <a:t> </a:t>
            </a:r>
            <a:r>
              <a:rPr lang="it-IT" spc="-1" dirty="0" err="1">
                <a:solidFill>
                  <a:srgbClr val="FFFFFF"/>
                </a:solidFill>
              </a:rPr>
              <a:t>neurosensory</a:t>
            </a:r>
            <a:r>
              <a:rPr lang="it-IT" spc="-1" dirty="0">
                <a:solidFill>
                  <a:srgbClr val="FFFFFF"/>
                </a:solidFill>
              </a:rPr>
              <a:t> </a:t>
            </a:r>
            <a:r>
              <a:rPr lang="it-IT" spc="-1" dirty="0" err="1">
                <a:solidFill>
                  <a:srgbClr val="FFFFFF"/>
                </a:solidFill>
              </a:rPr>
              <a:t>retinal</a:t>
            </a:r>
            <a:r>
              <a:rPr lang="it-IT" spc="-1" dirty="0">
                <a:solidFill>
                  <a:srgbClr val="FFFFFF"/>
                </a:solidFill>
              </a:rPr>
              <a:t> free flap </a:t>
            </a:r>
            <a:r>
              <a:rPr lang="it-IT" spc="-1" dirty="0" err="1">
                <a:solidFill>
                  <a:srgbClr val="FFFFFF"/>
                </a:solidFill>
              </a:rPr>
              <a:t>was</a:t>
            </a:r>
            <a:r>
              <a:rPr lang="it-IT" spc="-1" dirty="0">
                <a:solidFill>
                  <a:srgbClr val="FFFFFF"/>
                </a:solidFill>
              </a:rPr>
              <a:t> </a:t>
            </a:r>
            <a:r>
              <a:rPr lang="it-IT" spc="-1" dirty="0" err="1">
                <a:solidFill>
                  <a:srgbClr val="FFFFFF"/>
                </a:solidFill>
              </a:rPr>
              <a:t>obtained</a:t>
            </a:r>
            <a:r>
              <a:rPr lang="it-IT" spc="-1" dirty="0">
                <a:solidFill>
                  <a:srgbClr val="FFFFFF"/>
                </a:solidFill>
              </a:rPr>
              <a:t> and </a:t>
            </a:r>
            <a:r>
              <a:rPr lang="it-IT" spc="-1" dirty="0" err="1">
                <a:solidFill>
                  <a:srgbClr val="FFFFFF"/>
                </a:solidFill>
              </a:rPr>
              <a:t>gently</a:t>
            </a:r>
            <a:r>
              <a:rPr lang="it-IT" spc="-1" dirty="0">
                <a:solidFill>
                  <a:srgbClr val="FFFFFF"/>
                </a:solidFill>
              </a:rPr>
              <a:t> </a:t>
            </a:r>
            <a:r>
              <a:rPr lang="it-IT" spc="-1" dirty="0" err="1">
                <a:solidFill>
                  <a:srgbClr val="FFFFFF"/>
                </a:solidFill>
              </a:rPr>
              <a:t>moved</a:t>
            </a:r>
            <a:r>
              <a:rPr lang="it-IT" spc="-1" dirty="0">
                <a:solidFill>
                  <a:srgbClr val="FFFFFF"/>
                </a:solidFill>
              </a:rPr>
              <a:t> </a:t>
            </a:r>
            <a:r>
              <a:rPr lang="it-IT" spc="-1" dirty="0" err="1">
                <a:solidFill>
                  <a:srgbClr val="FFFFFF"/>
                </a:solidFill>
              </a:rPr>
              <a:t>toward</a:t>
            </a:r>
            <a:r>
              <a:rPr lang="it-IT" spc="-1" dirty="0">
                <a:solidFill>
                  <a:srgbClr val="FFFFFF"/>
                </a:solidFill>
              </a:rPr>
              <a:t> the MH.’’</a:t>
            </a:r>
            <a:endParaRPr lang="it-IT" spc="-1" dirty="0"/>
          </a:p>
        </p:txBody>
      </p:sp>
      <p:pic>
        <p:nvPicPr>
          <p:cNvPr id="81923" name="Immagin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3" y="2222500"/>
            <a:ext cx="6192837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" name="CustomShape 2"/>
          <p:cNvSpPr/>
          <p:nvPr/>
        </p:nvSpPr>
        <p:spPr>
          <a:xfrm>
            <a:off x="6786563" y="2368550"/>
            <a:ext cx="5043487" cy="2284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it-IT" sz="2400" i="1">
                <a:solidFill>
                  <a:srgbClr val="FFFFFF"/>
                </a:solidFill>
              </a:rPr>
              <a:t>Nei fori maculari miopici è spesso difficile ottenere un lembo di ILM donatore per un flap autologo vicino alla macula, per il possibile concomitante stafiloma posteriore, per l’atrofia corioretinica e la scarsa colorazione della ILM</a:t>
            </a:r>
            <a:endParaRPr lang="it-IT" sz="2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magine 1"/>
          <p:cNvPicPr>
            <a:picLocks noChangeAspect="1" noChangeArrowheads="1"/>
          </p:cNvPicPr>
          <p:nvPr/>
        </p:nvPicPr>
        <p:blipFill>
          <a:blip r:embed="rId2"/>
          <a:srcRect l="26941" t="35304" r="30286" b="44336"/>
          <a:stretch>
            <a:fillRect/>
          </a:stretch>
        </p:blipFill>
        <p:spPr bwMode="auto">
          <a:xfrm>
            <a:off x="2625725" y="260350"/>
            <a:ext cx="69405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Immagine 2"/>
          <p:cNvPicPr>
            <a:picLocks noChangeAspect="1" noChangeArrowheads="1"/>
          </p:cNvPicPr>
          <p:nvPr/>
        </p:nvPicPr>
        <p:blipFill>
          <a:blip r:embed="rId3"/>
          <a:srcRect l="8876" t="33046" r="13486" b="28258"/>
          <a:stretch>
            <a:fillRect/>
          </a:stretch>
        </p:blipFill>
        <p:spPr bwMode="auto">
          <a:xfrm>
            <a:off x="1363663" y="2389188"/>
            <a:ext cx="9464675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" name="CustomShape 1"/>
          <p:cNvSpPr/>
          <p:nvPr/>
        </p:nvSpPr>
        <p:spPr>
          <a:xfrm>
            <a:off x="962025" y="5427663"/>
            <a:ext cx="10266363" cy="11874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it-IT" sz="2400" i="1">
                <a:solidFill>
                  <a:srgbClr val="FFFFFF"/>
                </a:solidFill>
              </a:rPr>
              <a:t>Anche se tutte le tecniche mostrano un miglioramento in termini di acuità </a:t>
            </a:r>
            <a:r>
              <a:rPr lang="it-IT" sz="2400" i="1">
                <a:solidFill>
                  <a:schemeClr val="bg1"/>
                </a:solidFill>
              </a:rPr>
              <a:t>visiva, l’inverted-flap sembra indurre il recupero in tempi più brevi</a:t>
            </a:r>
            <a:endParaRPr lang="it-IT" sz="2400" i="1">
              <a:solidFill>
                <a:srgbClr val="002060"/>
              </a:solidFill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8550275" y="260350"/>
            <a:ext cx="998538" cy="1730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39688" y="506413"/>
            <a:ext cx="6264275" cy="15541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Autologous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neurosensory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retinal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 free flap (</a:t>
            </a: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Grewal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 and Mahmoud, JAMA </a:t>
            </a: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Ophthalmol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. 2016) </a:t>
            </a:r>
            <a:endParaRPr lang="it-IT" sz="2400" i="1" spc="-1" dirty="0">
              <a:latin typeface="+mj-lt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7497763" y="5176838"/>
            <a:ext cx="3211512" cy="822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 err="1">
                <a:solidFill>
                  <a:srgbClr val="FFFFFF"/>
                </a:solidFill>
              </a:rPr>
              <a:t>Autologous</a:t>
            </a:r>
            <a:r>
              <a:rPr lang="it-IT" sz="2400" i="1" spc="-1" dirty="0">
                <a:solidFill>
                  <a:srgbClr val="FFFFFF"/>
                </a:solidFill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</a:rPr>
              <a:t>anterior</a:t>
            </a:r>
            <a:r>
              <a:rPr lang="it-IT" sz="2400" i="1" spc="-1" dirty="0">
                <a:solidFill>
                  <a:srgbClr val="FFFFFF"/>
                </a:solidFill>
              </a:rPr>
              <a:t> 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 err="1">
                <a:solidFill>
                  <a:srgbClr val="FFFFFF"/>
                </a:solidFill>
              </a:rPr>
              <a:t>posterior</a:t>
            </a:r>
            <a:r>
              <a:rPr lang="it-IT" sz="2400" i="1" spc="-1" dirty="0">
                <a:solidFill>
                  <a:srgbClr val="FFFFFF"/>
                </a:solidFill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</a:rPr>
              <a:t>lens</a:t>
            </a:r>
            <a:r>
              <a:rPr lang="it-IT" sz="2400" i="1" spc="-1" dirty="0">
                <a:solidFill>
                  <a:srgbClr val="FFFFFF"/>
                </a:solidFill>
              </a:rPr>
              <a:t> capsule</a:t>
            </a:r>
            <a:endParaRPr lang="it-IT" sz="2400" i="1" spc="-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</a:rPr>
              <a:t>(Chen SN, Yang CM, Retina. 2016)</a:t>
            </a:r>
            <a:endParaRPr lang="it-IT" sz="2400" i="1" spc="-1" dirty="0"/>
          </a:p>
        </p:txBody>
      </p:sp>
      <p:sp>
        <p:nvSpPr>
          <p:cNvPr id="252" name="CustomShape 3"/>
          <p:cNvSpPr/>
          <p:nvPr/>
        </p:nvSpPr>
        <p:spPr>
          <a:xfrm>
            <a:off x="398463" y="5216525"/>
            <a:ext cx="5546725" cy="822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 err="1">
                <a:solidFill>
                  <a:srgbClr val="FFFFFF"/>
                </a:solidFill>
              </a:rPr>
              <a:t>Internal</a:t>
            </a:r>
            <a:r>
              <a:rPr lang="it-IT" sz="2400" i="1" spc="-1" dirty="0">
                <a:solidFill>
                  <a:srgbClr val="FFFFFF"/>
                </a:solidFill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</a:rPr>
              <a:t>Limiting</a:t>
            </a:r>
            <a:r>
              <a:rPr lang="it-IT" sz="2400" i="1" spc="-1" dirty="0">
                <a:solidFill>
                  <a:srgbClr val="FFFFFF"/>
                </a:solidFill>
              </a:rPr>
              <a:t> Membrane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 err="1">
                <a:solidFill>
                  <a:srgbClr val="FFFFFF"/>
                </a:solidFill>
              </a:rPr>
              <a:t>Abrasion</a:t>
            </a:r>
            <a:r>
              <a:rPr lang="it-IT" sz="2400" i="1" spc="-1" dirty="0">
                <a:solidFill>
                  <a:srgbClr val="FFFFFF"/>
                </a:solidFill>
              </a:rPr>
              <a:t> </a:t>
            </a:r>
            <a:r>
              <a:rPr lang="it-IT" sz="2400" i="1" spc="-1" dirty="0" err="1">
                <a:solidFill>
                  <a:srgbClr val="FFFFFF"/>
                </a:solidFill>
              </a:rPr>
              <a:t>Technique</a:t>
            </a:r>
            <a:endParaRPr lang="it-IT" sz="2400" i="1" spc="-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</a:rPr>
              <a:t>(</a:t>
            </a:r>
            <a:r>
              <a:rPr lang="it-IT" sz="2400" i="1" spc="-1" dirty="0" err="1">
                <a:solidFill>
                  <a:srgbClr val="FFFFFF"/>
                </a:solidFill>
              </a:rPr>
              <a:t>Mahajan</a:t>
            </a:r>
            <a:r>
              <a:rPr lang="it-IT" sz="2400" i="1" spc="-1" dirty="0">
                <a:solidFill>
                  <a:srgbClr val="FFFFFF"/>
                </a:solidFill>
              </a:rPr>
              <a:t> et al., JAMA </a:t>
            </a:r>
            <a:r>
              <a:rPr lang="it-IT" sz="2400" i="1" spc="-1" dirty="0" err="1">
                <a:solidFill>
                  <a:srgbClr val="FFFFFF"/>
                </a:solidFill>
              </a:rPr>
              <a:t>Ophthalmol</a:t>
            </a:r>
            <a:r>
              <a:rPr lang="it-IT" sz="2400" i="1" spc="-1" dirty="0">
                <a:solidFill>
                  <a:srgbClr val="FFFFFF"/>
                </a:solidFill>
              </a:rPr>
              <a:t>. 2015)</a:t>
            </a:r>
            <a:endParaRPr lang="it-IT" sz="2400" i="1" spc="-1" dirty="0"/>
          </a:p>
        </p:txBody>
      </p:sp>
      <p:sp>
        <p:nvSpPr>
          <p:cNvPr id="253" name="CustomShape 4"/>
          <p:cNvSpPr/>
          <p:nvPr/>
        </p:nvSpPr>
        <p:spPr>
          <a:xfrm>
            <a:off x="6753225" y="557213"/>
            <a:ext cx="6094413" cy="822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Human </a:t>
            </a:r>
            <a:r>
              <a:rPr lang="it-IT" sz="2400" i="1" spc="-1" dirty="0" err="1">
                <a:solidFill>
                  <a:srgbClr val="FFFFFF"/>
                </a:solidFill>
                <a:latin typeface="+mj-lt"/>
              </a:rPr>
              <a:t>Amniotic</a:t>
            </a: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 Membrane Plug </a:t>
            </a:r>
            <a:endParaRPr lang="it-IT" sz="2400" i="1" spc="-1" dirty="0"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spc="-1" dirty="0">
                <a:solidFill>
                  <a:srgbClr val="FFFFFF"/>
                </a:solidFill>
                <a:latin typeface="+mj-lt"/>
              </a:rPr>
              <a:t>(Rizzo et al., Retina 2018)</a:t>
            </a:r>
            <a:endParaRPr lang="it-IT" sz="2400" i="1" spc="-1" dirty="0">
              <a:latin typeface="+mj-lt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92088" y="3116263"/>
            <a:ext cx="11836400" cy="1004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-1" dirty="0">
                <a:solidFill>
                  <a:srgbClr val="002060"/>
                </a:solidFill>
              </a:rPr>
              <a:t>Altre opzioni</a:t>
            </a:r>
            <a:endParaRPr lang="it-IT" sz="4000" spc="-1" dirty="0">
              <a:solidFill>
                <a:srgbClr val="00206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spc="-1" dirty="0">
              <a:solidFill>
                <a:srgbClr val="002060"/>
              </a:solidFill>
            </a:endParaRPr>
          </a:p>
        </p:txBody>
      </p:sp>
      <p:sp>
        <p:nvSpPr>
          <p:cNvPr id="255" name="CustomShape 6"/>
          <p:cNvSpPr/>
          <p:nvPr/>
        </p:nvSpPr>
        <p:spPr>
          <a:xfrm flipH="1" flipV="1">
            <a:off x="3978275" y="2159000"/>
            <a:ext cx="977900" cy="7270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206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7"/>
          <p:cNvSpPr/>
          <p:nvPr/>
        </p:nvSpPr>
        <p:spPr>
          <a:xfrm>
            <a:off x="7326313" y="4132263"/>
            <a:ext cx="1022350" cy="8572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206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8"/>
          <p:cNvSpPr/>
          <p:nvPr/>
        </p:nvSpPr>
        <p:spPr>
          <a:xfrm flipH="1">
            <a:off x="4090988" y="4071938"/>
            <a:ext cx="873125" cy="91598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206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9"/>
          <p:cNvSpPr/>
          <p:nvPr/>
        </p:nvSpPr>
        <p:spPr>
          <a:xfrm flipV="1">
            <a:off x="7245350" y="2063750"/>
            <a:ext cx="839788" cy="9239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206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o maculare con fo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495" y="1355835"/>
            <a:ext cx="7966052" cy="4477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133475"/>
            <a:ext cx="11212513" cy="2584450"/>
          </a:xfrm>
          <a:prstGeom prst="rect">
            <a:avLst/>
          </a:prstGeom>
          <a:noFill/>
          <a:ln w="126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2" name="Immagine 3"/>
          <p:cNvPicPr>
            <a:picLocks noChangeAspect="1" noChangeArrowheads="1"/>
          </p:cNvPicPr>
          <p:nvPr/>
        </p:nvPicPr>
        <p:blipFill>
          <a:blip r:embed="rId3"/>
          <a:srcRect b="30823"/>
          <a:stretch>
            <a:fillRect/>
          </a:stretch>
        </p:blipFill>
        <p:spPr bwMode="auto">
          <a:xfrm>
            <a:off x="444500" y="3856038"/>
            <a:ext cx="11212513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3" name="CustomShape 1"/>
          <p:cNvSpPr/>
          <p:nvPr/>
        </p:nvSpPr>
        <p:spPr>
          <a:xfrm>
            <a:off x="998538" y="6483350"/>
            <a:ext cx="12192000" cy="273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spc="-1">
                <a:solidFill>
                  <a:srgbClr val="FFFFFF"/>
                </a:solidFill>
                <a:latin typeface="Calibri"/>
              </a:rPr>
              <a:t>Duker J.S. et al. The international vitreomacular traction study group classification of vitreomacular adhesion, traction and macular hole, Ophthalmology 2013</a:t>
            </a:r>
            <a:endParaRPr lang="it-IT" sz="1200" spc="-1"/>
          </a:p>
        </p:txBody>
      </p:sp>
      <p:sp>
        <p:nvSpPr>
          <p:cNvPr id="174" name="CustomShape 2"/>
          <p:cNvSpPr/>
          <p:nvPr/>
        </p:nvSpPr>
        <p:spPr>
          <a:xfrm>
            <a:off x="1685925" y="219075"/>
            <a:ext cx="8731250" cy="760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spc="-1" dirty="0">
                <a:solidFill>
                  <a:srgbClr val="002060"/>
                </a:solidFill>
              </a:rPr>
              <a:t>Definizione e classificazione</a:t>
            </a:r>
            <a:endParaRPr lang="it-IT" sz="4400" spc="-1" dirty="0">
              <a:solidFill>
                <a:srgbClr val="002060"/>
              </a:solidFill>
            </a:endParaRPr>
          </a:p>
        </p:txBody>
      </p:sp>
      <p:sp>
        <p:nvSpPr>
          <p:cNvPr id="175" name="CustomShape 3"/>
          <p:cNvSpPr/>
          <p:nvPr/>
        </p:nvSpPr>
        <p:spPr>
          <a:xfrm flipH="1">
            <a:off x="9102725" y="4203700"/>
            <a:ext cx="1133475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322388" y="411163"/>
            <a:ext cx="9547225" cy="5307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r>
              <a:rPr lang="it-IT" sz="3600" b="1" spc="-1" dirty="0">
                <a:solidFill>
                  <a:srgbClr val="002060"/>
                </a:solidFill>
              </a:rPr>
              <a:t>…in base alla causa</a:t>
            </a:r>
            <a:endParaRPr lang="it-IT" sz="3600" spc="-1" dirty="0">
              <a:solidFill>
                <a:srgbClr val="002060"/>
              </a:solidFill>
            </a:endParaRPr>
          </a:p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endParaRPr lang="it-IT" sz="3600" spc="-1" dirty="0"/>
          </a:p>
          <a:p>
            <a:pPr marL="360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it-IT" sz="3600" spc="-1" dirty="0"/>
          </a:p>
          <a:p>
            <a:pPr marL="360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it-IT" sz="2800" spc="-1" dirty="0">
                <a:solidFill>
                  <a:schemeClr val="tx2"/>
                </a:solidFill>
              </a:rPr>
              <a:t>   </a:t>
            </a:r>
            <a:r>
              <a:rPr lang="it-IT" sz="2800" b="1" spc="-1" dirty="0">
                <a:solidFill>
                  <a:schemeClr val="tx2"/>
                </a:solidFill>
              </a:rPr>
              <a:t>PRIMARIO</a:t>
            </a:r>
            <a:r>
              <a:rPr lang="it-IT" sz="2800" spc="-1" dirty="0">
                <a:solidFill>
                  <a:srgbClr val="FFFFFF"/>
                </a:solidFill>
              </a:rPr>
              <a:t> </a:t>
            </a:r>
          </a:p>
          <a:p>
            <a:pPr marL="360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it-IT" sz="2800" spc="-1" dirty="0">
                <a:solidFill>
                  <a:srgbClr val="FFFFFF"/>
                </a:solidFill>
              </a:rPr>
              <a:t>    (da VMT)</a:t>
            </a:r>
            <a:endParaRPr lang="it-IT" sz="2800" spc="-1" dirty="0"/>
          </a:p>
          <a:p>
            <a:pPr marL="360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it-IT" sz="2800" spc="-1" dirty="0"/>
          </a:p>
          <a:p>
            <a:pPr marL="228600" indent="-228240" fontAlgn="auto">
              <a:spcBef>
                <a:spcPts val="1001"/>
              </a:spcBef>
              <a:spcAft>
                <a:spcPts val="0"/>
              </a:spcAft>
              <a:defRPr/>
            </a:pPr>
            <a:endParaRPr lang="it-IT" sz="2800" spc="-1" dirty="0"/>
          </a:p>
        </p:txBody>
      </p:sp>
      <p:pic>
        <p:nvPicPr>
          <p:cNvPr id="57347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719513"/>
            <a:ext cx="4421187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772275" y="2279650"/>
            <a:ext cx="4965700" cy="2159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" algn="ctr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it-IT" sz="2800" b="1" spc="-1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SECONDARIO </a:t>
            </a:r>
          </a:p>
          <a:p>
            <a:pPr marL="360" algn="ctr" fontAlgn="auto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it-IT" sz="2800" spc="-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(correlato con altre patologie, traumi, miopia elevata, chirurgia del segmento posteriore, ma senza VMT)</a:t>
            </a:r>
            <a:endParaRPr lang="it-IT" sz="2800" spc="-1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3206750" y="1238250"/>
            <a:ext cx="901700" cy="8159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7939088" y="1238250"/>
            <a:ext cx="1022350" cy="8159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320675" y="288925"/>
            <a:ext cx="11485563" cy="59547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r>
              <a:rPr lang="it-IT" sz="3600" b="1" spc="-1" dirty="0">
                <a:solidFill>
                  <a:srgbClr val="002060"/>
                </a:solidFill>
              </a:rPr>
              <a:t>…in base alle dimensioni</a:t>
            </a:r>
            <a:endParaRPr lang="it-IT" sz="3600" spc="-1" dirty="0">
              <a:solidFill>
                <a:srgbClr val="002060"/>
              </a:solidFill>
            </a:endParaRPr>
          </a:p>
          <a:p>
            <a:pPr marL="228600" indent="-228240" fontAlgn="auto">
              <a:spcBef>
                <a:spcPts val="1001"/>
              </a:spcBef>
              <a:spcAft>
                <a:spcPts val="0"/>
              </a:spcAft>
              <a:defRPr/>
            </a:pPr>
            <a:endParaRPr lang="it-IT" sz="3600" spc="-1" dirty="0"/>
          </a:p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</a:rPr>
              <a:t>- Piccolo (&lt; o = 250 </a:t>
            </a:r>
            <a:r>
              <a:rPr lang="it-IT" sz="2400" spc="-1" dirty="0" err="1">
                <a:solidFill>
                  <a:srgbClr val="FFFFFF"/>
                </a:solidFill>
              </a:rPr>
              <a:t>μm</a:t>
            </a:r>
            <a:r>
              <a:rPr lang="it-IT" sz="2400" spc="-1" dirty="0">
                <a:solidFill>
                  <a:srgbClr val="FFFFFF"/>
                </a:solidFill>
              </a:rPr>
              <a:t>)</a:t>
            </a:r>
            <a:endParaRPr lang="it-IT" sz="2400" spc="-1" dirty="0"/>
          </a:p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</a:rPr>
              <a:t>- Medio (&gt; 250 </a:t>
            </a:r>
            <a:r>
              <a:rPr lang="it-IT" sz="2400" spc="-1" dirty="0" err="1">
                <a:solidFill>
                  <a:srgbClr val="FFFFFF"/>
                </a:solidFill>
              </a:rPr>
              <a:t>μm</a:t>
            </a:r>
            <a:r>
              <a:rPr lang="it-IT" sz="2400" spc="-1" dirty="0">
                <a:solidFill>
                  <a:srgbClr val="FFFFFF"/>
                </a:solidFill>
              </a:rPr>
              <a:t> e &lt; 400 </a:t>
            </a:r>
            <a:r>
              <a:rPr lang="it-IT" sz="2400" spc="-1" dirty="0" err="1">
                <a:solidFill>
                  <a:srgbClr val="FFFFFF"/>
                </a:solidFill>
              </a:rPr>
              <a:t>μm</a:t>
            </a:r>
            <a:r>
              <a:rPr lang="it-IT" sz="2400" spc="-1" dirty="0">
                <a:solidFill>
                  <a:srgbClr val="FFFFFF"/>
                </a:solidFill>
              </a:rPr>
              <a:t>)</a:t>
            </a:r>
            <a:endParaRPr lang="it-IT" sz="2400" spc="-1" dirty="0"/>
          </a:p>
          <a:p>
            <a:pPr marL="228600" indent="-228240" algn="ctr" fontAlgn="auto">
              <a:spcBef>
                <a:spcPts val="1001"/>
              </a:spcBef>
              <a:spcAft>
                <a:spcPts val="0"/>
              </a:spcAft>
              <a:defRPr/>
            </a:pPr>
            <a:r>
              <a:rPr lang="it-IT" sz="2400" spc="-1" dirty="0">
                <a:solidFill>
                  <a:srgbClr val="FFFFFF"/>
                </a:solidFill>
              </a:rPr>
              <a:t>- Largo (&gt; 400 </a:t>
            </a:r>
            <a:r>
              <a:rPr lang="it-IT" sz="2400" spc="-1" dirty="0" err="1">
                <a:solidFill>
                  <a:srgbClr val="FFFFFF"/>
                </a:solidFill>
              </a:rPr>
              <a:t>μm</a:t>
            </a:r>
            <a:r>
              <a:rPr lang="it-IT" sz="2400" spc="-1" dirty="0">
                <a:solidFill>
                  <a:srgbClr val="FFFFFF"/>
                </a:solidFill>
              </a:rPr>
              <a:t>)</a:t>
            </a:r>
            <a:endParaRPr lang="it-IT" sz="2400" spc="-1" dirty="0"/>
          </a:p>
          <a:p>
            <a:pPr marL="228600" indent="-228240" fontAlgn="auto">
              <a:spcBef>
                <a:spcPts val="1001"/>
              </a:spcBef>
              <a:spcAft>
                <a:spcPts val="0"/>
              </a:spcAft>
              <a:defRPr/>
            </a:pPr>
            <a:endParaRPr lang="it-IT" sz="2400" spc="-1" dirty="0"/>
          </a:p>
          <a:p>
            <a:pPr marL="228600" indent="-228240" fontAlgn="auto">
              <a:spcBef>
                <a:spcPts val="1001"/>
              </a:spcBef>
              <a:spcAft>
                <a:spcPts val="0"/>
              </a:spcAft>
              <a:defRPr/>
            </a:pPr>
            <a:endParaRPr lang="it-IT" sz="2400" spc="-1" dirty="0"/>
          </a:p>
        </p:txBody>
      </p:sp>
      <p:pic>
        <p:nvPicPr>
          <p:cNvPr id="58370" name="Immagine 2"/>
          <p:cNvPicPr>
            <a:picLocks noChangeAspect="1" noChangeArrowheads="1"/>
          </p:cNvPicPr>
          <p:nvPr/>
        </p:nvPicPr>
        <p:blipFill>
          <a:blip r:embed="rId2"/>
          <a:srcRect t="4964"/>
          <a:stretch>
            <a:fillRect/>
          </a:stretch>
        </p:blipFill>
        <p:spPr bwMode="auto">
          <a:xfrm>
            <a:off x="314325" y="3540125"/>
            <a:ext cx="551338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Risultati immagini per misurazione diametro foro maculare oct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l="5217" t="15784" r="4590" b="11215"/>
          <a:stretch>
            <a:fillRect/>
          </a:stretch>
        </p:blipFill>
        <p:spPr bwMode="auto">
          <a:xfrm>
            <a:off x="6127750" y="3540125"/>
            <a:ext cx="57705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3"/>
          <p:cNvPicPr>
            <a:picLocks noChangeAspect="1" noChangeArrowheads="1"/>
          </p:cNvPicPr>
          <p:nvPr/>
        </p:nvPicPr>
        <p:blipFill>
          <a:blip r:embed="rId3"/>
          <a:srcRect t="47707" r="25957" b="25438"/>
          <a:stretch>
            <a:fillRect/>
          </a:stretch>
        </p:blipFill>
        <p:spPr bwMode="auto">
          <a:xfrm>
            <a:off x="1568450" y="412750"/>
            <a:ext cx="9028113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Immagine 2"/>
          <p:cNvPicPr>
            <a:picLocks noChangeAspect="1" noChangeArrowheads="1"/>
          </p:cNvPicPr>
          <p:nvPr/>
        </p:nvPicPr>
        <p:blipFill>
          <a:blip r:embed="rId4"/>
          <a:srcRect t="21024" r="26904" b="54001"/>
          <a:stretch>
            <a:fillRect/>
          </a:stretch>
        </p:blipFill>
        <p:spPr bwMode="auto">
          <a:xfrm>
            <a:off x="1589088" y="2582863"/>
            <a:ext cx="897890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" name="CustomShape 1"/>
          <p:cNvSpPr/>
          <p:nvPr/>
        </p:nvSpPr>
        <p:spPr>
          <a:xfrm>
            <a:off x="1414463" y="4783138"/>
            <a:ext cx="9363075" cy="1552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it-IT" sz="2400" b="1" i="1">
                <a:solidFill>
                  <a:srgbClr val="FFFFFF"/>
                </a:solidFill>
              </a:rPr>
              <a:t>Il peeling della ILM permette la chiusura del foro maculare nel 92% dei casi, con un successo funzionale nel 77% dei casi, ma </a:t>
            </a:r>
            <a:r>
              <a:rPr lang="it-IT" sz="2400" b="1" i="1">
                <a:solidFill>
                  <a:schemeClr val="bg1"/>
                </a:solidFill>
              </a:rPr>
              <a:t>fino al 44% dei grandi fori maculari rimane aperto</a:t>
            </a:r>
            <a:endParaRPr lang="it-IT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4"/>
          <p:cNvPicPr>
            <a:picLocks noChangeAspect="1" noChangeArrowheads="1"/>
          </p:cNvPicPr>
          <p:nvPr/>
        </p:nvPicPr>
        <p:blipFill>
          <a:blip r:embed="rId2"/>
          <a:srcRect l="5786" t="14011" r="36528" b="40720"/>
          <a:stretch>
            <a:fillRect/>
          </a:stretch>
        </p:blipFill>
        <p:spPr bwMode="auto">
          <a:xfrm>
            <a:off x="2535238" y="1020763"/>
            <a:ext cx="719772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" name="CustomShape 1"/>
          <p:cNvSpPr/>
          <p:nvPr/>
        </p:nvSpPr>
        <p:spPr>
          <a:xfrm>
            <a:off x="4521200" y="430213"/>
            <a:ext cx="7877175" cy="698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spc="-1" dirty="0">
              <a:solidFill>
                <a:srgbClr val="002060"/>
              </a:solidFill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736600" y="4452938"/>
            <a:ext cx="10744200" cy="1474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2400" b="1" i="1" dirty="0">
                <a:solidFill>
                  <a:srgbClr val="FFFFFF"/>
                </a:solidFill>
              </a:rPr>
              <a:t>È difficile stabilire un’estensione del peeling di riferimento che assicuri il miglior risultato anatomico</a:t>
            </a:r>
            <a:endParaRPr lang="it-IT" sz="2400" b="1" i="1" dirty="0"/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2400" b="1" i="1" dirty="0">
                <a:solidFill>
                  <a:srgbClr val="FFFFFF"/>
                </a:solidFill>
              </a:rPr>
              <a:t>Il chirurgo dovrebbe arrivare il più vicino possibile alle arcate vascolari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2400" b="1" i="1" dirty="0">
                <a:solidFill>
                  <a:srgbClr val="FFFFFF"/>
                </a:solidFill>
              </a:rPr>
              <a:t>Media 1.5-3 diametri papillari dalla fovea</a:t>
            </a:r>
            <a:endParaRPr lang="it-IT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7"/>
          <p:cNvPicPr>
            <a:picLocks noChangeAspect="1" noChangeArrowheads="1"/>
          </p:cNvPicPr>
          <p:nvPr/>
        </p:nvPicPr>
        <p:blipFill>
          <a:blip r:embed="rId2"/>
          <a:srcRect r="8539" b="82564"/>
          <a:stretch>
            <a:fillRect/>
          </a:stretch>
        </p:blipFill>
        <p:spPr bwMode="auto">
          <a:xfrm>
            <a:off x="80963" y="358775"/>
            <a:ext cx="12028487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7"/>
          <p:cNvPicPr>
            <a:picLocks noChangeAspect="1" noChangeArrowheads="1"/>
          </p:cNvPicPr>
          <p:nvPr/>
        </p:nvPicPr>
        <p:blipFill>
          <a:blip r:embed="rId2"/>
          <a:srcRect l="621" t="93199" r="7422" b="487"/>
          <a:stretch>
            <a:fillRect/>
          </a:stretch>
        </p:blipFill>
        <p:spPr bwMode="auto">
          <a:xfrm>
            <a:off x="704850" y="2181225"/>
            <a:ext cx="1100613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" name="CustomShape 1"/>
          <p:cNvSpPr/>
          <p:nvPr/>
        </p:nvSpPr>
        <p:spPr>
          <a:xfrm>
            <a:off x="1989138" y="3017838"/>
            <a:ext cx="7877175" cy="2894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it-IT" sz="3200" b="1" dirty="0"/>
              <a:t>Effetti collaterali del peeling ILM</a:t>
            </a:r>
          </a:p>
          <a:p>
            <a:pPr algn="ctr">
              <a:defRPr/>
            </a:pPr>
            <a:endParaRPr lang="it-IT" sz="3200" dirty="0"/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Inspessimento dello strato delle fibre nervose (SANFL) </a:t>
            </a:r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Progressiva dissociazione dello strato delle fibre nervose ( DONFL)</a:t>
            </a:r>
            <a:endParaRPr lang="it-IT" sz="2400" i="1" dirty="0"/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Riduzione della distanza </a:t>
            </a:r>
            <a:r>
              <a:rPr lang="it-IT" sz="2400" i="1" dirty="0" err="1">
                <a:solidFill>
                  <a:srgbClr val="FFFFFF"/>
                </a:solidFill>
              </a:rPr>
              <a:t>papillo</a:t>
            </a:r>
            <a:r>
              <a:rPr lang="it-IT" sz="2400" i="1" dirty="0">
                <a:solidFill>
                  <a:srgbClr val="FFFFFF"/>
                </a:solidFill>
              </a:rPr>
              <a:t>-maculare</a:t>
            </a:r>
            <a:endParaRPr lang="it-IT" sz="2400" i="1" dirty="0"/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Disposizione asimmetrica della macula</a:t>
            </a:r>
            <a:endParaRPr lang="it-IT" sz="2400" i="1" dirty="0"/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</a:t>
            </a:r>
            <a:r>
              <a:rPr lang="it-IT" sz="2400" i="1" dirty="0" err="1">
                <a:solidFill>
                  <a:srgbClr val="FFFFFF"/>
                </a:solidFill>
              </a:rPr>
              <a:t>Microscotomi</a:t>
            </a:r>
            <a:r>
              <a:rPr lang="it-IT" sz="2400" i="1" dirty="0">
                <a:solidFill>
                  <a:srgbClr val="FFFFFF"/>
                </a:solidFill>
              </a:rPr>
              <a:t> alla </a:t>
            </a:r>
            <a:r>
              <a:rPr lang="it-IT" sz="2400" i="1" dirty="0" err="1">
                <a:solidFill>
                  <a:srgbClr val="FFFFFF"/>
                </a:solidFill>
              </a:rPr>
              <a:t>microperimetria</a:t>
            </a:r>
            <a:endParaRPr lang="it-IT" sz="2400" i="1" dirty="0"/>
          </a:p>
          <a:p>
            <a:pPr algn="just">
              <a:buClr>
                <a:srgbClr val="FFFFFF"/>
              </a:buClr>
              <a:buFont typeface="Arial" charset="0"/>
              <a:buChar char="•"/>
              <a:defRPr/>
            </a:pPr>
            <a:r>
              <a:rPr lang="it-IT" sz="2400" i="1" dirty="0">
                <a:solidFill>
                  <a:srgbClr val="FFFFFF"/>
                </a:solidFill>
              </a:rPr>
              <a:t> Pattern di chiusura tipo V-</a:t>
            </a:r>
            <a:r>
              <a:rPr lang="it-IT" sz="2400" i="1" dirty="0" err="1">
                <a:solidFill>
                  <a:srgbClr val="FFFFFF"/>
                </a:solidFill>
              </a:rPr>
              <a:t>shape</a:t>
            </a:r>
            <a:r>
              <a:rPr lang="it-IT" sz="2400" i="1" dirty="0">
                <a:solidFill>
                  <a:srgbClr val="FFFFFF"/>
                </a:solidFill>
              </a:rPr>
              <a:t>, W-</a:t>
            </a:r>
            <a:r>
              <a:rPr lang="it-IT" sz="2400" i="1" dirty="0" err="1">
                <a:solidFill>
                  <a:srgbClr val="FFFFFF"/>
                </a:solidFill>
              </a:rPr>
              <a:t>shape</a:t>
            </a:r>
            <a:r>
              <a:rPr lang="it-IT" sz="2400" i="1" dirty="0">
                <a:solidFill>
                  <a:srgbClr val="FFFFFF"/>
                </a:solidFill>
              </a:rPr>
              <a:t> o </a:t>
            </a:r>
            <a:r>
              <a:rPr lang="it-IT" sz="2400" i="1" dirty="0" err="1">
                <a:solidFill>
                  <a:srgbClr val="FFFFFF"/>
                </a:solidFill>
              </a:rPr>
              <a:t>flat</a:t>
            </a:r>
            <a:r>
              <a:rPr lang="it-IT" sz="2400" i="1" dirty="0">
                <a:solidFill>
                  <a:srgbClr val="FFFFFF"/>
                </a:solidFill>
              </a:rPr>
              <a:t>/open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3"/>
          <p:cNvPicPr>
            <a:picLocks noChangeAspect="1" noChangeArrowheads="1"/>
          </p:cNvPicPr>
          <p:nvPr/>
        </p:nvPicPr>
        <p:blipFill>
          <a:blip r:embed="rId3"/>
          <a:srcRect l="26970" t="50571" r="32491" b="18463"/>
          <a:stretch>
            <a:fillRect/>
          </a:stretch>
        </p:blipFill>
        <p:spPr bwMode="auto">
          <a:xfrm>
            <a:off x="755650" y="565150"/>
            <a:ext cx="464185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Immagine 4"/>
          <p:cNvPicPr>
            <a:picLocks noChangeAspect="1" noChangeArrowheads="1"/>
          </p:cNvPicPr>
          <p:nvPr/>
        </p:nvPicPr>
        <p:blipFill>
          <a:blip r:embed="rId4"/>
          <a:srcRect l="33760" t="56122" r="35921" b="19710"/>
          <a:stretch>
            <a:fillRect/>
          </a:stretch>
        </p:blipFill>
        <p:spPr bwMode="auto">
          <a:xfrm>
            <a:off x="6635750" y="609600"/>
            <a:ext cx="4573588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Immagine 5"/>
          <p:cNvPicPr>
            <a:picLocks noChangeAspect="1" noChangeArrowheads="1"/>
          </p:cNvPicPr>
          <p:nvPr/>
        </p:nvPicPr>
        <p:blipFill>
          <a:blip r:embed="rId5"/>
          <a:srcRect l="35420" t="54863" r="22658" b="13597"/>
          <a:stretch>
            <a:fillRect/>
          </a:stretch>
        </p:blipFill>
        <p:spPr bwMode="auto">
          <a:xfrm>
            <a:off x="6635750" y="3963988"/>
            <a:ext cx="46291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Immagine 6"/>
          <p:cNvPicPr>
            <a:picLocks noChangeAspect="1" noChangeArrowheads="1"/>
          </p:cNvPicPr>
          <p:nvPr/>
        </p:nvPicPr>
        <p:blipFill>
          <a:blip r:embed="rId6"/>
          <a:srcRect l="33130" t="40756" r="37347" b="36443"/>
          <a:stretch>
            <a:fillRect/>
          </a:stretch>
        </p:blipFill>
        <p:spPr bwMode="auto">
          <a:xfrm>
            <a:off x="812800" y="3829050"/>
            <a:ext cx="461645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" name="CustomShape 1"/>
          <p:cNvSpPr/>
          <p:nvPr/>
        </p:nvSpPr>
        <p:spPr>
          <a:xfrm>
            <a:off x="1866900" y="2968625"/>
            <a:ext cx="6096000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FFFFFF"/>
                </a:solidFill>
                <a:latin typeface="Times New Roman PS"/>
              </a:rPr>
              <a:t>Tipo 1:  U-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type</a:t>
            </a:r>
            <a:endParaRPr lang="it-IT" spc="-1" dirty="0"/>
          </a:p>
        </p:txBody>
      </p:sp>
      <p:sp>
        <p:nvSpPr>
          <p:cNvPr id="193" name="CustomShape 2"/>
          <p:cNvSpPr/>
          <p:nvPr/>
        </p:nvSpPr>
        <p:spPr>
          <a:xfrm>
            <a:off x="7962900" y="2979738"/>
            <a:ext cx="609600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FFFFFF"/>
                </a:solidFill>
                <a:latin typeface="Times New Roman PS"/>
              </a:rPr>
              <a:t>Tipo 2:  V-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type</a:t>
            </a:r>
            <a:endParaRPr lang="it-IT" spc="-1" dirty="0"/>
          </a:p>
        </p:txBody>
      </p:sp>
      <p:sp>
        <p:nvSpPr>
          <p:cNvPr id="194" name="CustomShape 3"/>
          <p:cNvSpPr/>
          <p:nvPr/>
        </p:nvSpPr>
        <p:spPr>
          <a:xfrm>
            <a:off x="1657350" y="6207125"/>
            <a:ext cx="6096000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FFFFFF"/>
                </a:solidFill>
                <a:latin typeface="Times New Roman PS"/>
              </a:rPr>
              <a:t>Tipo 3: W- 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irregular-type</a:t>
            </a:r>
            <a:endParaRPr lang="it-IT" spc="-1" dirty="0"/>
          </a:p>
        </p:txBody>
      </p:sp>
      <p:sp>
        <p:nvSpPr>
          <p:cNvPr id="195" name="CustomShape 4"/>
          <p:cNvSpPr/>
          <p:nvPr/>
        </p:nvSpPr>
        <p:spPr>
          <a:xfrm>
            <a:off x="7124700" y="6183313"/>
            <a:ext cx="609600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>
                <a:solidFill>
                  <a:srgbClr val="FFFFFF"/>
                </a:solidFill>
                <a:latin typeface="Times New Roman PS"/>
              </a:rPr>
              <a:t>Tipo 4:  open-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type</a:t>
            </a:r>
            <a:r>
              <a:rPr lang="it-IT" spc="-1" dirty="0">
                <a:solidFill>
                  <a:srgbClr val="FFFFFF"/>
                </a:solidFill>
                <a:latin typeface="Times New Roman PS"/>
              </a:rPr>
              <a:t> with 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flat</a:t>
            </a:r>
            <a:r>
              <a:rPr lang="it-IT" spc="-1" dirty="0">
                <a:solidFill>
                  <a:srgbClr val="FFFFFF"/>
                </a:solidFill>
                <a:latin typeface="Times New Roman PS"/>
              </a:rPr>
              <a:t> </a:t>
            </a:r>
            <a:r>
              <a:rPr lang="it-IT" spc="-1" dirty="0" err="1">
                <a:solidFill>
                  <a:srgbClr val="FFFFFF"/>
                </a:solidFill>
                <a:latin typeface="Times New Roman PS"/>
              </a:rPr>
              <a:t>edge</a:t>
            </a:r>
            <a:endParaRPr lang="it-IT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1144</Words>
  <Application>Microsoft Macintosh PowerPoint</Application>
  <PresentationFormat>Widescreen</PresentationFormat>
  <Paragraphs>106</Paragraphs>
  <Slides>29</Slides>
  <Notes>3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AdvOT21bf1298.I</vt:lpstr>
      <vt:lpstr>AdvOT3c2d9f11</vt:lpstr>
      <vt:lpstr>Arial</vt:lpstr>
      <vt:lpstr>Calibri</vt:lpstr>
      <vt:lpstr>Times New Roman</vt:lpstr>
      <vt:lpstr>Times New Roman PS</vt:lpstr>
      <vt:lpstr>Wingdings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Elena</dc:creator>
  <dc:description/>
  <cp:lastModifiedBy>Paolo Tassinari</cp:lastModifiedBy>
  <cp:revision>98</cp:revision>
  <dcterms:created xsi:type="dcterms:W3CDTF">2019-04-23T08:22:22Z</dcterms:created>
  <dcterms:modified xsi:type="dcterms:W3CDTF">2019-07-12T19:11:19Z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